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0" r:id="rId4"/>
    <p:sldId id="261" r:id="rId5"/>
    <p:sldId id="257" r:id="rId6"/>
    <p:sldId id="265" r:id="rId7"/>
    <p:sldId id="262" r:id="rId8"/>
    <p:sldId id="267" r:id="rId9"/>
    <p:sldId id="264" r:id="rId10"/>
    <p:sldId id="263" r:id="rId11"/>
    <p:sldId id="266" r:id="rId12"/>
    <p:sldId id="25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200" autoAdjust="0"/>
  </p:normalViewPr>
  <p:slideViewPr>
    <p:cSldViewPr snapToGrid="0">
      <p:cViewPr varScale="1">
        <p:scale>
          <a:sx n="94" d="100"/>
          <a:sy n="94" d="100"/>
        </p:scale>
        <p:origin x="11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7CAD1-AFB7-4AB2-94DB-0DDE3F17A94B}" type="datetimeFigureOut">
              <a:rPr lang="zh-CN" altLang="en-US" smtClean="0"/>
              <a:t>2020/10/15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A661B-D0D1-4990-BF26-6484C5277D60}" type="slidenum">
              <a:rPr lang="zh-CN" altLang="en-US" smtClean="0"/>
              <a:t>‹#›</a:t>
            </a:fld>
            <a:endParaRPr lang="zh-CN" altLang="en-US"/>
          </a:p>
        </p:txBody>
      </p:sp>
    </p:spTree>
    <p:extLst>
      <p:ext uri="{BB962C8B-B14F-4D97-AF65-F5344CB8AC3E}">
        <p14:creationId xmlns:p14="http://schemas.microsoft.com/office/powerpoint/2010/main" val="3803232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各位下午好，今天我做的报告的题目是极光弧的纵向传播</a:t>
            </a:r>
            <a:endParaRPr lang="en-US" altLang="zh-CN" baseline="0" dirty="0"/>
          </a:p>
        </p:txBody>
      </p:sp>
      <p:sp>
        <p:nvSpPr>
          <p:cNvPr id="4" name="灯片编号占位符 3"/>
          <p:cNvSpPr>
            <a:spLocks noGrp="1"/>
          </p:cNvSpPr>
          <p:nvPr>
            <p:ph type="sldNum" sz="quarter" idx="10"/>
          </p:nvPr>
        </p:nvSpPr>
        <p:spPr/>
        <p:txBody>
          <a:bodyPr/>
          <a:lstStyle/>
          <a:p>
            <a:fld id="{FF085B7A-DE4C-434A-B08A-72A6845E7411}" type="slidenum">
              <a:rPr lang="zh-CN" altLang="en-US" smtClean="0"/>
              <a:t>1</a:t>
            </a:fld>
            <a:endParaRPr lang="zh-CN" altLang="en-US"/>
          </a:p>
        </p:txBody>
      </p:sp>
    </p:spTree>
    <p:extLst>
      <p:ext uri="{BB962C8B-B14F-4D97-AF65-F5344CB8AC3E}">
        <p14:creationId xmlns:p14="http://schemas.microsoft.com/office/powerpoint/2010/main" val="69639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2</a:t>
            </a:fld>
            <a:endParaRPr lang="zh-CN" altLang="en-US"/>
          </a:p>
        </p:txBody>
      </p:sp>
    </p:spTree>
    <p:extLst>
      <p:ext uri="{BB962C8B-B14F-4D97-AF65-F5344CB8AC3E}">
        <p14:creationId xmlns:p14="http://schemas.microsoft.com/office/powerpoint/2010/main" val="30728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序列通常以</a:t>
            </a:r>
            <a:r>
              <a:rPr lang="en-US" altLang="zh-CN" dirty="0" smtClean="0"/>
              <a:t>1</a:t>
            </a:r>
            <a:r>
              <a:rPr lang="zh-CN" altLang="en-US" dirty="0" smtClean="0"/>
              <a:t>到</a:t>
            </a:r>
            <a:r>
              <a:rPr lang="en-US" altLang="zh-CN" dirty="0" smtClean="0"/>
              <a:t>3 s</a:t>
            </a:r>
            <a:r>
              <a:rPr lang="zh-CN" altLang="en-US" dirty="0" smtClean="0"/>
              <a:t>的定时器间隔进行设置，具体取决于相机的技术能力，</a:t>
            </a:r>
          </a:p>
          <a:p>
            <a:r>
              <a:rPr lang="zh-CN" altLang="en-US" dirty="0" smtClean="0"/>
              <a:t>特别是在约</a:t>
            </a:r>
            <a:r>
              <a:rPr lang="en-US" altLang="zh-CN" dirty="0" smtClean="0"/>
              <a:t>0.5 s</a:t>
            </a:r>
            <a:r>
              <a:rPr lang="zh-CN" altLang="en-US" dirty="0" smtClean="0"/>
              <a:t>的曝光时间下。 摄像机具有集成的暗场传感器校正功能，</a:t>
            </a:r>
          </a:p>
          <a:p>
            <a:r>
              <a:rPr lang="zh-CN" altLang="en-US" dirty="0" smtClean="0"/>
              <a:t>有时会以较低的帧频为代价使用。</a:t>
            </a:r>
            <a:endParaRPr lang="en-US" altLang="zh-CN" dirty="0" smtClean="0"/>
          </a:p>
          <a:p>
            <a:endParaRPr lang="en-US" altLang="zh-CN" dirty="0" smtClean="0"/>
          </a:p>
          <a:p>
            <a:r>
              <a:rPr lang="zh-CN" altLang="en-US" dirty="0" smtClean="0"/>
              <a:t>对于最新可用的相机型号，尼康</a:t>
            </a:r>
            <a:r>
              <a:rPr lang="en-US" altLang="zh-CN" dirty="0" smtClean="0"/>
              <a:t>D4S</a:t>
            </a:r>
            <a:r>
              <a:rPr lang="zh-CN" altLang="en-US" dirty="0" smtClean="0"/>
              <a:t>，</a:t>
            </a:r>
          </a:p>
          <a:p>
            <a:r>
              <a:rPr lang="zh-CN" altLang="en-US" dirty="0" smtClean="0"/>
              <a:t>典型设置为</a:t>
            </a:r>
            <a:r>
              <a:rPr lang="en-US" altLang="zh-CN" dirty="0" smtClean="0"/>
              <a:t>ISO 5600–12800</a:t>
            </a:r>
            <a:r>
              <a:rPr lang="zh-CN" altLang="en-US" dirty="0" smtClean="0"/>
              <a:t>，曝光时间在</a:t>
            </a:r>
            <a:r>
              <a:rPr lang="en-US" altLang="zh-CN" dirty="0" smtClean="0"/>
              <a:t>0.1</a:t>
            </a:r>
            <a:r>
              <a:rPr lang="zh-CN" altLang="en-US" dirty="0" smtClean="0"/>
              <a:t>到</a:t>
            </a:r>
            <a:r>
              <a:rPr lang="en-US" altLang="zh-CN" dirty="0" smtClean="0"/>
              <a:t>1 s</a:t>
            </a:r>
            <a:r>
              <a:rPr lang="zh-CN" altLang="en-US" dirty="0" smtClean="0"/>
              <a:t>之间，并且全开光圈受到镜头速度的限制。 典型的镜头包括</a:t>
            </a:r>
            <a:r>
              <a:rPr lang="en-US" altLang="zh-CN" dirty="0" smtClean="0"/>
              <a:t>28</a:t>
            </a:r>
            <a:r>
              <a:rPr lang="zh-CN" altLang="en-US" dirty="0" smtClean="0"/>
              <a:t>毫米</a:t>
            </a:r>
            <a:r>
              <a:rPr lang="en-US" altLang="zh-CN" dirty="0" smtClean="0"/>
              <a:t>f1.4</a:t>
            </a:r>
            <a:r>
              <a:rPr lang="zh-CN" altLang="en-US" dirty="0" smtClean="0"/>
              <a:t>和</a:t>
            </a:r>
            <a:r>
              <a:rPr lang="en-US" altLang="zh-CN" dirty="0" smtClean="0"/>
              <a:t>17-35</a:t>
            </a:r>
            <a:r>
              <a:rPr lang="zh-CN" altLang="en-US" dirty="0" smtClean="0"/>
              <a:t>毫米</a:t>
            </a:r>
            <a:r>
              <a:rPr lang="en-US" altLang="zh-CN" dirty="0" smtClean="0"/>
              <a:t>f2.8</a:t>
            </a:r>
            <a:r>
              <a:rPr lang="zh-CN" altLang="en-US" dirty="0" smtClean="0"/>
              <a:t>。</a:t>
            </a:r>
          </a:p>
          <a:p>
            <a:endParaRPr lang="zh-CN" altLang="en-US" dirty="0" smtClean="0"/>
          </a:p>
          <a:p>
            <a:r>
              <a:rPr lang="zh-CN" altLang="en-US" dirty="0" smtClean="0"/>
              <a:t>镜头聚焦到无穷远，通常这样做</a:t>
            </a:r>
          </a:p>
          <a:p>
            <a:r>
              <a:rPr lang="zh-CN" altLang="en-US" dirty="0" smtClean="0"/>
              <a:t>在前一天传递地球结构的一部分，或</a:t>
            </a:r>
          </a:p>
          <a:p>
            <a:r>
              <a:rPr lang="zh-CN" altLang="en-US" dirty="0" smtClean="0"/>
              <a:t>在夜间通行时，使用</a:t>
            </a:r>
          </a:p>
          <a:p>
            <a:r>
              <a:rPr lang="zh-CN" altLang="en-US" dirty="0" smtClean="0"/>
              <a:t>相机的实时模式以其最大变焦设置显示</a:t>
            </a:r>
            <a:endParaRPr lang="zh-CN" altLang="en-US" dirty="0"/>
          </a:p>
        </p:txBody>
      </p:sp>
      <p:sp>
        <p:nvSpPr>
          <p:cNvPr id="4" name="灯片编号占位符 3"/>
          <p:cNvSpPr>
            <a:spLocks noGrp="1"/>
          </p:cNvSpPr>
          <p:nvPr>
            <p:ph type="sldNum" sz="quarter" idx="10"/>
          </p:nvPr>
        </p:nvSpPr>
        <p:spPr/>
        <p:txBody>
          <a:bodyPr/>
          <a:lstStyle/>
          <a:p>
            <a:fld id="{6ABA661B-D0D1-4990-BF26-6484C5277D60}" type="slidenum">
              <a:rPr lang="zh-CN" altLang="en-US" smtClean="0"/>
              <a:t>5</a:t>
            </a:fld>
            <a:endParaRPr lang="zh-CN" altLang="en-US"/>
          </a:p>
        </p:txBody>
      </p:sp>
    </p:spTree>
    <p:extLst>
      <p:ext uri="{BB962C8B-B14F-4D97-AF65-F5344CB8AC3E}">
        <p14:creationId xmlns:p14="http://schemas.microsoft.com/office/powerpoint/2010/main" val="1655809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BA661B-D0D1-4990-BF26-6484C5277D60}" type="slidenum">
              <a:rPr lang="zh-CN" altLang="en-US" smtClean="0"/>
              <a:t>8</a:t>
            </a:fld>
            <a:endParaRPr lang="zh-CN" altLang="en-US"/>
          </a:p>
        </p:txBody>
      </p:sp>
    </p:spTree>
    <p:extLst>
      <p:ext uri="{BB962C8B-B14F-4D97-AF65-F5344CB8AC3E}">
        <p14:creationId xmlns:p14="http://schemas.microsoft.com/office/powerpoint/2010/main" val="369042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342771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283280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266906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83857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110463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396291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3349293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274202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2016947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189890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07E6F9-74E6-4BF0-B40A-1B409881BF6F}"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1535962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7E6F9-74E6-4BF0-B40A-1B409881BF6F}" type="datetimeFigureOut">
              <a:rPr lang="zh-CN" altLang="en-US" smtClean="0"/>
              <a:t>2020/10/15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61403-5C2F-42BD-9533-4431A74686FB}" type="slidenum">
              <a:rPr lang="zh-CN" altLang="en-US" smtClean="0"/>
              <a:t>‹#›</a:t>
            </a:fld>
            <a:endParaRPr lang="zh-CN" altLang="en-US"/>
          </a:p>
        </p:txBody>
      </p:sp>
    </p:spTree>
    <p:extLst>
      <p:ext uri="{BB962C8B-B14F-4D97-AF65-F5344CB8AC3E}">
        <p14:creationId xmlns:p14="http://schemas.microsoft.com/office/powerpoint/2010/main" val="140882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gi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073C8B54-39DD-4B94-8ACF-951CF6766804}"/>
              </a:ext>
            </a:extLst>
          </p:cNvPr>
          <p:cNvPicPr>
            <a:picLocks noChangeAspect="1"/>
          </p:cNvPicPr>
          <p:nvPr/>
        </p:nvPicPr>
        <p:blipFill rotWithShape="1">
          <a:blip r:embed="rId3"/>
          <a:srcRect t="14805" b="37236"/>
          <a:stretch/>
        </p:blipFill>
        <p:spPr>
          <a:xfrm>
            <a:off x="5885874" y="5223308"/>
            <a:ext cx="6306126" cy="1634692"/>
          </a:xfrm>
          <a:prstGeom prst="rect">
            <a:avLst/>
          </a:prstGeom>
        </p:spPr>
      </p:pic>
      <p:sp>
        <p:nvSpPr>
          <p:cNvPr id="11" name="矩形 10">
            <a:extLst>
              <a:ext uri="{FF2B5EF4-FFF2-40B4-BE49-F238E27FC236}">
                <a16:creationId xmlns:a16="http://schemas.microsoft.com/office/drawing/2014/main" xmlns="" id="{16C7A16A-406E-4A18-AB75-1A0F1C0DBA41}"/>
              </a:ext>
            </a:extLst>
          </p:cNvPr>
          <p:cNvSpPr/>
          <p:nvPr/>
        </p:nvSpPr>
        <p:spPr>
          <a:xfrm rot="10800000">
            <a:off x="-1" y="5214244"/>
            <a:ext cx="12176950" cy="1643755"/>
          </a:xfrm>
          <a:prstGeom prst="rect">
            <a:avLst/>
          </a:prstGeom>
          <a:gradFill flip="none" rotWithShape="1">
            <a:gsLst>
              <a:gs pos="0">
                <a:srgbClr val="002060">
                  <a:lumMod val="100000"/>
                </a:srgbClr>
              </a:gs>
              <a:gs pos="22000">
                <a:srgbClr val="1D4999">
                  <a:shade val="67500"/>
                  <a:satMod val="115000"/>
                </a:srgbClr>
              </a:gs>
              <a:gs pos="100000">
                <a:schemeClr val="bg1">
                  <a:alpha val="50000"/>
                </a:schemeClr>
              </a:gs>
            </a:gsLst>
            <a:path path="circle">
              <a:fillToRect l="50000" t="50000" r="50000" b="50000"/>
            </a:path>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dirty="0">
              <a:solidFill>
                <a:srgbClr val="002060"/>
              </a:solidFill>
            </a:endParaRPr>
          </a:p>
        </p:txBody>
      </p:sp>
      <p:sp>
        <p:nvSpPr>
          <p:cNvPr id="3" name="副标题 2"/>
          <p:cNvSpPr>
            <a:spLocks noGrp="1"/>
          </p:cNvSpPr>
          <p:nvPr>
            <p:ph type="subTitle" idx="1"/>
          </p:nvPr>
        </p:nvSpPr>
        <p:spPr>
          <a:xfrm>
            <a:off x="6657135" y="4304978"/>
            <a:ext cx="9144000" cy="1655762"/>
          </a:xfrm>
        </p:spPr>
        <p:txBody>
          <a:bodyPr/>
          <a:lstStyle/>
          <a:p>
            <a:r>
              <a:rPr lang="zh-CN" altLang="en-US" dirty="0" smtClean="0">
                <a:solidFill>
                  <a:srgbClr val="002060"/>
                </a:solidFill>
                <a:latin typeface="+mj-lt"/>
              </a:rPr>
              <a:t>报告人：张斐</a:t>
            </a:r>
            <a:endParaRPr lang="en-US" altLang="zh-CN" dirty="0" smtClean="0">
              <a:solidFill>
                <a:srgbClr val="002060"/>
              </a:solidFill>
              <a:latin typeface="+mj-lt"/>
            </a:endParaRPr>
          </a:p>
          <a:p>
            <a:r>
              <a:rPr lang="en-US" altLang="zh-CN" dirty="0" smtClean="0">
                <a:solidFill>
                  <a:srgbClr val="002060"/>
                </a:solidFill>
                <a:latin typeface="+mj-lt"/>
              </a:rPr>
              <a:t>20201014</a:t>
            </a:r>
          </a:p>
        </p:txBody>
      </p:sp>
      <p:pic>
        <p:nvPicPr>
          <p:cNvPr id="6" name="图形 17">
            <a:extLst>
              <a:ext uri="{FF2B5EF4-FFF2-40B4-BE49-F238E27FC236}">
                <a16:creationId xmlns:a16="http://schemas.microsoft.com/office/drawing/2014/main" xmlns="" id="{9786F39B-3422-4B47-882D-76178895E44F}"/>
              </a:ext>
            </a:extLst>
          </p:cNvPr>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398943" y="5754975"/>
            <a:ext cx="4217198" cy="562293"/>
          </a:xfrm>
          <a:prstGeom prst="rect">
            <a:avLst/>
          </a:prstGeom>
        </p:spPr>
      </p:pic>
      <p:pic>
        <p:nvPicPr>
          <p:cNvPr id="9" name="图片 8" descr="图片包含 游戏机, 食物, 盘子&#10;&#10;描述已自动生成">
            <a:extLst>
              <a:ext uri="{FF2B5EF4-FFF2-40B4-BE49-F238E27FC236}">
                <a16:creationId xmlns:a16="http://schemas.microsoft.com/office/drawing/2014/main" xmlns="" id="{3A126130-1820-4E49-B3BA-E230946B0B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125" y="47962"/>
            <a:ext cx="1669640" cy="1669640"/>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xmlns="" id="{65600E17-C281-1E4A-A35D-000C92B1E74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927" t="40292" r="24464" b="39932"/>
          <a:stretch/>
        </p:blipFill>
        <p:spPr>
          <a:xfrm>
            <a:off x="2183117" y="354418"/>
            <a:ext cx="4127926" cy="945477"/>
          </a:xfrm>
          <a:prstGeom prst="rect">
            <a:avLst/>
          </a:prstGeom>
        </p:spPr>
      </p:pic>
      <p:sp>
        <p:nvSpPr>
          <p:cNvPr id="4" name="矩形 3"/>
          <p:cNvSpPr/>
          <p:nvPr/>
        </p:nvSpPr>
        <p:spPr>
          <a:xfrm>
            <a:off x="686995" y="2312766"/>
            <a:ext cx="10802957" cy="646331"/>
          </a:xfrm>
          <a:prstGeom prst="rect">
            <a:avLst/>
          </a:prstGeom>
        </p:spPr>
        <p:txBody>
          <a:bodyPr wrap="none">
            <a:spAutoFit/>
          </a:bodyPr>
          <a:lstStyle/>
          <a:p>
            <a:r>
              <a:rPr lang="zh-CN" altLang="en-US" sz="3600" dirty="0" smtClean="0">
                <a:solidFill>
                  <a:srgbClr val="002060"/>
                </a:solidFill>
                <a:latin typeface="微软雅黑" panose="020B0503020204020204" pitchFamily="34" charset="-122"/>
                <a:ea typeface="微软雅黑" panose="020B0503020204020204" pitchFamily="34" charset="-122"/>
              </a:rPr>
              <a:t>国际空间站单反相机指标，拍摄参数，以及数据处理</a:t>
            </a:r>
            <a:endParaRPr lang="zh-CN" altLang="en-US" sz="36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29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4632"/>
            <a:ext cx="10821910" cy="2562583"/>
          </a:xfrm>
          <a:prstGeom prst="rect">
            <a:avLst/>
          </a:prstGeom>
        </p:spPr>
      </p:pic>
      <p:sp>
        <p:nvSpPr>
          <p:cNvPr id="6" name="文本框 5">
            <a:extLst>
              <a:ext uri="{FF2B5EF4-FFF2-40B4-BE49-F238E27FC236}">
                <a16:creationId xmlns="" xmlns:a16="http://schemas.microsoft.com/office/drawing/2014/main" id="{615276BE-E577-44D6-8577-4D7F04A43192}"/>
              </a:ext>
            </a:extLst>
          </p:cNvPr>
          <p:cNvSpPr txBox="1"/>
          <p:nvPr/>
        </p:nvSpPr>
        <p:spPr>
          <a:xfrm>
            <a:off x="-119659" y="67112"/>
            <a:ext cx="9480471"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数据处理方法（投影到极光发射高度表面）</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15330" y="3130378"/>
            <a:ext cx="11763481" cy="646331"/>
          </a:xfrm>
          <a:prstGeom prst="rect">
            <a:avLst/>
          </a:prstGeom>
          <a:noFill/>
        </p:spPr>
        <p:txBody>
          <a:bodyPr wrap="square" rtlCol="0">
            <a:spAutoFit/>
          </a:bodyPr>
          <a:lstStyle/>
          <a:p>
            <a:r>
              <a:rPr lang="en-US" altLang="zh-CN" dirty="0" smtClean="0"/>
              <a:t>Table1</a:t>
            </a:r>
            <a:r>
              <a:rPr lang="zh-CN" altLang="en-US" dirty="0" smtClean="0"/>
              <a:t>的最上一行是最佳参数集，最下面的一行提供了每个参数的标准偏差。可以看出，每个参数都不随时间变化。该结果表明对整个序列使用单个参数集的有效性。</a:t>
            </a:r>
            <a:endParaRPr lang="zh-CN" altLang="en-US" dirty="0"/>
          </a:p>
        </p:txBody>
      </p:sp>
      <p:sp>
        <p:nvSpPr>
          <p:cNvPr id="25" name="矩形 24"/>
          <p:cNvSpPr/>
          <p:nvPr/>
        </p:nvSpPr>
        <p:spPr>
          <a:xfrm>
            <a:off x="181232" y="4039280"/>
            <a:ext cx="11096368" cy="2585323"/>
          </a:xfrm>
          <a:prstGeom prst="rect">
            <a:avLst/>
          </a:prstGeom>
        </p:spPr>
        <p:txBody>
          <a:bodyPr wrap="square">
            <a:spAutoFit/>
          </a:bodyPr>
          <a:lstStyle/>
          <a:p>
            <a:r>
              <a:rPr lang="zh-CN" altLang="en-US" dirty="0" smtClean="0"/>
              <a:t>一旦确定了七个成像参数，即可通过以下步骤将</a:t>
            </a:r>
            <a:r>
              <a:rPr lang="en-US" altLang="zh-CN" dirty="0" smtClean="0"/>
              <a:t>ISS</a:t>
            </a:r>
            <a:r>
              <a:rPr lang="zh-CN" altLang="en-US" dirty="0" smtClean="0"/>
              <a:t>图像的每个像素投影到</a:t>
            </a:r>
            <a:r>
              <a:rPr lang="en-US" altLang="zh-CN" dirty="0" smtClean="0"/>
              <a:t>110 km</a:t>
            </a:r>
            <a:r>
              <a:rPr lang="zh-CN" altLang="en-US" dirty="0" smtClean="0"/>
              <a:t>的极光发射高度的表面上。</a:t>
            </a:r>
            <a:endParaRPr lang="en-US" altLang="zh-CN" dirty="0" smtClean="0"/>
          </a:p>
          <a:p>
            <a:r>
              <a:rPr lang="en-US" altLang="zh-CN" dirty="0" smtClean="0">
                <a:solidFill>
                  <a:srgbClr val="FF0000"/>
                </a:solidFill>
              </a:rPr>
              <a:t>1</a:t>
            </a:r>
            <a:r>
              <a:rPr lang="en-US" altLang="zh-CN" dirty="0">
                <a:solidFill>
                  <a:srgbClr val="FF0000"/>
                </a:solidFill>
              </a:rPr>
              <a:t>.</a:t>
            </a:r>
            <a:r>
              <a:rPr lang="zh-CN" altLang="en-US" dirty="0" smtClean="0"/>
              <a:t>我们</a:t>
            </a:r>
            <a:r>
              <a:rPr lang="zh-CN" altLang="en-US" dirty="0"/>
              <a:t>得到</a:t>
            </a:r>
            <a:r>
              <a:rPr lang="en-US" altLang="zh-CN" dirty="0" smtClean="0"/>
              <a:t>ISS</a:t>
            </a:r>
            <a:r>
              <a:rPr lang="zh-CN" altLang="en-US" dirty="0" smtClean="0"/>
              <a:t>图像每个像素的视线矢量</a:t>
            </a:r>
            <a:r>
              <a:rPr lang="en-US" altLang="zh-CN" dirty="0" smtClean="0"/>
              <a:t>(</a:t>
            </a:r>
            <a:r>
              <a:rPr lang="zh-CN" altLang="en-US" dirty="0" smtClean="0"/>
              <a:t>使用从摄像头位置的方向开始并遵循视线矢量的直线来计算与地球最接近摄像头的笛卡尔相交点</a:t>
            </a:r>
            <a:r>
              <a:rPr lang="en-US" altLang="zh-CN" dirty="0" smtClean="0"/>
              <a:t>)</a:t>
            </a:r>
            <a:r>
              <a:rPr lang="zh-CN" altLang="en-US" dirty="0" smtClean="0"/>
              <a:t>并且使用</a:t>
            </a:r>
            <a:r>
              <a:rPr lang="en-US" altLang="zh-CN" dirty="0" smtClean="0"/>
              <a:t>WGS84</a:t>
            </a:r>
            <a:r>
              <a:rPr lang="zh-CN" altLang="en-US" dirty="0" smtClean="0"/>
              <a:t>椭球体，令其长轴和短轴半径均为</a:t>
            </a:r>
            <a:r>
              <a:rPr lang="en-US" altLang="zh-CN" dirty="0" smtClean="0"/>
              <a:t>RE + 110 km</a:t>
            </a:r>
            <a:r>
              <a:rPr lang="zh-CN" altLang="en-US" dirty="0" smtClean="0"/>
              <a:t>。</a:t>
            </a:r>
            <a:endParaRPr lang="en-US" altLang="zh-CN" dirty="0" smtClean="0"/>
          </a:p>
          <a:p>
            <a:endParaRPr lang="en-US" altLang="zh-CN" dirty="0" smtClean="0"/>
          </a:p>
          <a:p>
            <a:r>
              <a:rPr lang="en-US" altLang="zh-CN" dirty="0" smtClean="0">
                <a:solidFill>
                  <a:srgbClr val="FF0000"/>
                </a:solidFill>
              </a:rPr>
              <a:t>2.</a:t>
            </a:r>
            <a:r>
              <a:rPr lang="zh-CN" altLang="en-US" dirty="0" smtClean="0"/>
              <a:t>然后计算椭球体与视线矢量的交点。实际上，得出了两个相交点，但是我们选择一个更靠近</a:t>
            </a:r>
            <a:r>
              <a:rPr lang="en-US" altLang="zh-CN" dirty="0" smtClean="0"/>
              <a:t>ISS</a:t>
            </a:r>
            <a:r>
              <a:rPr lang="zh-CN" altLang="en-US" dirty="0" smtClean="0"/>
              <a:t>的相交点。通过对所有像素执行上述计算，我们可以将整个</a:t>
            </a:r>
            <a:r>
              <a:rPr lang="en-US" altLang="zh-CN" dirty="0" smtClean="0"/>
              <a:t>ISS</a:t>
            </a:r>
            <a:r>
              <a:rPr lang="zh-CN" altLang="en-US" dirty="0" smtClean="0"/>
              <a:t>图像映射到地理坐标系中的极光高度。为了减少资源</a:t>
            </a:r>
          </a:p>
          <a:p>
            <a:r>
              <a:rPr lang="zh-CN" altLang="en-US" dirty="0" smtClean="0"/>
              <a:t>进行计算，我们准备了具有</a:t>
            </a:r>
            <a:r>
              <a:rPr lang="en-US" altLang="zh-CN" dirty="0" smtClean="0"/>
              <a:t>0.05◦</a:t>
            </a:r>
            <a:r>
              <a:rPr lang="zh-CN" altLang="en-US" dirty="0" smtClean="0"/>
              <a:t>分辨率的纬度</a:t>
            </a:r>
            <a:r>
              <a:rPr lang="en-US" altLang="zh-CN" dirty="0" smtClean="0"/>
              <a:t>/</a:t>
            </a:r>
            <a:r>
              <a:rPr lang="zh-CN" altLang="en-US" dirty="0" smtClean="0"/>
              <a:t>经度网格，并且仅计算与这些网格的顶点相对应的像素。</a:t>
            </a:r>
            <a:endParaRPr lang="en-US" altLang="zh-CN" dirty="0" smtClean="0"/>
          </a:p>
          <a:p>
            <a:r>
              <a:rPr lang="zh-CN" altLang="en-US" dirty="0" smtClean="0"/>
              <a:t>中间像素的坐标由拍摄角度的线性插值确定。 即，像素纬度和经度被认为是像素数和拍摄角度的函数，并且被相应地插值。</a:t>
            </a:r>
            <a:endParaRPr lang="zh-CN" altLang="en-US" dirty="0"/>
          </a:p>
        </p:txBody>
      </p:sp>
    </p:spTree>
    <p:extLst>
      <p:ext uri="{BB962C8B-B14F-4D97-AF65-F5344CB8AC3E}">
        <p14:creationId xmlns:p14="http://schemas.microsoft.com/office/powerpoint/2010/main" val="1230503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5338119" y="1833257"/>
                <a:ext cx="2684774" cy="1522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m:rPr>
                                  <m:nor/>
                                </m:rPr>
                                <a:rPr lang="en-US" altLang="zh-CN" dirty="0" smtClean="0"/>
                                <m:t>L</m:t>
                              </m:r>
                              <m:r>
                                <m:rPr>
                                  <m:nor/>
                                </m:rPr>
                                <a:rPr lang="en-US" altLang="zh-CN" dirty="0" smtClean="0"/>
                                <m:t>=</m:t>
                              </m:r>
                              <m:func>
                                <m:funcPr>
                                  <m:ctrlPr>
                                    <a:rPr lang="en-US" altLang="zh-CN" i="1" smtClean="0">
                                      <a:latin typeface="Cambria Math" panose="02040503050406030204" pitchFamily="18" charset="0"/>
                                    </a:rPr>
                                  </m:ctrlPr>
                                </m:funcPr>
                                <m:fName>
                                  <m:sSup>
                                    <m:sSupPr>
                                      <m:ctrlPr>
                                        <a:rPr lang="en-US" altLang="zh-CN" i="1" smtClean="0">
                                          <a:latin typeface="Cambria Math" panose="02040503050406030204" pitchFamily="18" charset="0"/>
                                        </a:rPr>
                                      </m:ctrlPr>
                                    </m:sSupPr>
                                    <m:e>
                                      <m:r>
                                        <m:rPr>
                                          <m:sty m:val="p"/>
                                        </m:rPr>
                                        <a:rPr lang="en-US" altLang="zh-CN" i="0" smtClean="0">
                                          <a:latin typeface="Cambria Math" panose="02040503050406030204" pitchFamily="18" charset="0"/>
                                        </a:rPr>
                                        <m:t>tan</m:t>
                                      </m:r>
                                    </m:e>
                                    <m:sup>
                                      <m:r>
                                        <a:rPr lang="en-US" altLang="zh-CN" i="1" smtClean="0">
                                          <a:latin typeface="Cambria Math" panose="02040503050406030204" pitchFamily="18" charset="0"/>
                                        </a:rPr>
                                        <m:t>−1</m:t>
                                      </m:r>
                                    </m:sup>
                                  </m:sSup>
                                </m:fName>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𝑌</m:t>
                                      </m:r>
                                    </m:num>
                                    <m:den>
                                      <m:r>
                                        <a:rPr lang="en-US" altLang="zh-CN" b="0" i="1" smtClean="0">
                                          <a:latin typeface="Cambria Math" panose="02040503050406030204" pitchFamily="18" charset="0"/>
                                        </a:rPr>
                                        <m:t>𝑋</m:t>
                                      </m:r>
                                    </m:den>
                                  </m:f>
                                  <m:r>
                                    <a:rPr lang="en-US" altLang="zh-CN" b="0" i="1" smtClean="0">
                                      <a:latin typeface="Cambria Math" panose="02040503050406030204" pitchFamily="18" charset="0"/>
                                    </a:rPr>
                                    <m:t>)</m:t>
                                  </m:r>
                                </m:e>
                              </m:func>
                            </m:e>
                            <m:e>
                              <m:r>
                                <a:rPr lang="en-US" altLang="zh-CN" b="0" i="1" smtClean="0">
                                  <a:latin typeface="Cambria Math" panose="02040503050406030204" pitchFamily="18" charset="0"/>
                                </a:rPr>
                                <m:t>𝐵</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sup>
                              </m:sSup>
                              <m:func>
                                <m:funcPr>
                                  <m:ctrlPr>
                                    <a:rPr lang="en-US" altLang="zh-CN" i="1" smtClean="0">
                                      <a:latin typeface="Cambria Math" panose="02040503050406030204" pitchFamily="18" charset="0"/>
                                    </a:rPr>
                                  </m:ctrlPr>
                                </m:funcPr>
                                <m:fName>
                                  <m:sSup>
                                    <m:sSupPr>
                                      <m:ctrlPr>
                                        <a:rPr lang="en-US" altLang="zh-CN" i="1" smtClean="0">
                                          <a:latin typeface="Cambria Math" panose="02040503050406030204" pitchFamily="18" charset="0"/>
                                        </a:rPr>
                                      </m:ctrlPr>
                                    </m:sSupPr>
                                    <m:e>
                                      <m:r>
                                        <m:rPr>
                                          <m:sty m:val="p"/>
                                        </m:rPr>
                                        <a:rPr lang="en-US" altLang="zh-CN" i="0" smtClean="0">
                                          <a:latin typeface="Cambria Math" panose="02040503050406030204" pitchFamily="18" charset="0"/>
                                        </a:rPr>
                                        <m:t>tan</m:t>
                                      </m:r>
                                    </m:e>
                                    <m:sup>
                                      <m:r>
                                        <a:rPr lang="en-US" altLang="zh-CN" i="1" smtClean="0">
                                          <a:latin typeface="Cambria Math" panose="02040503050406030204" pitchFamily="18" charset="0"/>
                                        </a:rPr>
                                        <m:t>−1</m:t>
                                      </m:r>
                                    </m:sup>
                                  </m:sSup>
                                </m:fName>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𝑍</m:t>
                                      </m:r>
                                    </m:num>
                                    <m:den>
                                      <m:r>
                                        <a:rPr lang="en-US" altLang="zh-CN" b="0" i="1" smtClean="0">
                                          <a:latin typeface="Cambria Math" panose="02040503050406030204" pitchFamily="18" charset="0"/>
                                        </a:rPr>
                                        <m:t>𝑈</m:t>
                                      </m:r>
                                    </m:den>
                                  </m:f>
                                  <m:r>
                                    <a:rPr lang="en-US" altLang="zh-CN" b="0" i="1" smtClean="0">
                                      <a:latin typeface="Cambria Math" panose="02040503050406030204" pitchFamily="18" charset="0"/>
                                    </a:rPr>
                                    <m:t>)</m:t>
                                  </m:r>
                                </m:e>
                              </m:func>
                            </m:e>
                            <m:e>
                              <m:r>
                                <a:rPr lang="en-US" altLang="zh-CN" b="0" i="1" smtClean="0">
                                  <a:latin typeface="Cambria Math" panose="02040503050406030204" pitchFamily="18" charset="0"/>
                                </a:rPr>
                                <m:t>𝑈</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𝑌</m:t>
                                      </m:r>
                                    </m:e>
                                    <m:sup>
                                      <m:r>
                                        <a:rPr lang="en-US" altLang="zh-CN" b="0" i="1" smtClean="0">
                                          <a:latin typeface="Cambria Math" panose="02040503050406030204" pitchFamily="18" charset="0"/>
                                        </a:rPr>
                                        <m:t>2</m:t>
                                      </m:r>
                                    </m:sup>
                                  </m:sSup>
                                </m:e>
                              </m:rad>
                            </m:e>
                          </m:eqArr>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338119" y="1833257"/>
                <a:ext cx="2684774" cy="1522212"/>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文本框 6"/>
          <p:cNvSpPr txBox="1"/>
          <p:nvPr/>
        </p:nvSpPr>
        <p:spPr>
          <a:xfrm>
            <a:off x="8530282" y="2055679"/>
            <a:ext cx="1295547" cy="646331"/>
          </a:xfrm>
          <a:prstGeom prst="rect">
            <a:avLst/>
          </a:prstGeom>
          <a:noFill/>
        </p:spPr>
        <p:txBody>
          <a:bodyPr wrap="none" rtlCol="0">
            <a:spAutoFit/>
          </a:bodyPr>
          <a:lstStyle/>
          <a:p>
            <a:r>
              <a:rPr lang="en-US" altLang="zh-CN" dirty="0" smtClean="0"/>
              <a:t>L:</a:t>
            </a:r>
            <a:r>
              <a:rPr lang="zh-CN" altLang="en-US" dirty="0" smtClean="0"/>
              <a:t>大地经度</a:t>
            </a:r>
            <a:endParaRPr lang="en-US" altLang="zh-CN" dirty="0" smtClean="0"/>
          </a:p>
          <a:p>
            <a:r>
              <a:rPr lang="en-US" altLang="zh-CN" dirty="0" smtClean="0"/>
              <a:t>B:</a:t>
            </a:r>
            <a:r>
              <a:rPr lang="zh-CN" altLang="en-US" dirty="0" smtClean="0"/>
              <a:t>大地纬度</a:t>
            </a:r>
            <a:endParaRPr lang="zh-CN" altLang="en-US" dirty="0"/>
          </a:p>
        </p:txBody>
      </p:sp>
      <p:sp>
        <p:nvSpPr>
          <p:cNvPr id="8" name="矩形 7"/>
          <p:cNvSpPr/>
          <p:nvPr/>
        </p:nvSpPr>
        <p:spPr>
          <a:xfrm>
            <a:off x="5338119" y="859995"/>
            <a:ext cx="6096000" cy="369332"/>
          </a:xfrm>
          <a:prstGeom prst="rect">
            <a:avLst/>
          </a:prstGeom>
        </p:spPr>
        <p:txBody>
          <a:bodyPr>
            <a:spAutoFit/>
          </a:bodyPr>
          <a:lstStyle/>
          <a:p>
            <a:r>
              <a:rPr lang="en-US" altLang="zh-CN" dirty="0" smtClean="0"/>
              <a:t>Earth-Centered-Earth-Fixed (ECEF) Coordinate System</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55" y="1229327"/>
            <a:ext cx="5082200" cy="2945366"/>
          </a:xfrm>
          <a:prstGeom prst="rect">
            <a:avLst/>
          </a:prstGeom>
        </p:spPr>
      </p:pic>
      <p:sp>
        <p:nvSpPr>
          <p:cNvPr id="11" name="文本框 10">
            <a:extLst>
              <a:ext uri="{FF2B5EF4-FFF2-40B4-BE49-F238E27FC236}">
                <a16:creationId xmlns="" xmlns:a16="http://schemas.microsoft.com/office/drawing/2014/main" id="{615276BE-E577-44D6-8577-4D7F04A43192}"/>
              </a:ext>
            </a:extLst>
          </p:cNvPr>
          <p:cNvSpPr txBox="1"/>
          <p:nvPr/>
        </p:nvSpPr>
        <p:spPr>
          <a:xfrm>
            <a:off x="-119659" y="67112"/>
            <a:ext cx="9480471"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数据处理方法（投影到极光发射高度表面）</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249455" y="3451368"/>
            <a:ext cx="5398016" cy="369332"/>
          </a:xfrm>
          <a:prstGeom prst="rect">
            <a:avLst/>
          </a:prstGeom>
          <a:noFill/>
        </p:spPr>
        <p:txBody>
          <a:bodyPr wrap="none" rtlCol="0">
            <a:spAutoFit/>
          </a:bodyPr>
          <a:lstStyle/>
          <a:p>
            <a:r>
              <a:rPr lang="zh-CN" altLang="en-US" dirty="0" smtClean="0"/>
              <a:t>再将其</a:t>
            </a:r>
            <a:r>
              <a:rPr lang="en-US" altLang="zh-CN" dirty="0" smtClean="0"/>
              <a:t>L,B,H=110km </a:t>
            </a:r>
            <a:r>
              <a:rPr lang="zh-CN" altLang="en-US" dirty="0" smtClean="0"/>
              <a:t>转化为地理坐标系下经纬度即可</a:t>
            </a:r>
            <a:endParaRPr lang="zh-CN" altLang="en-US" dirty="0"/>
          </a:p>
        </p:txBody>
      </p:sp>
      <p:sp>
        <p:nvSpPr>
          <p:cNvPr id="14" name="矩形 13"/>
          <p:cNvSpPr/>
          <p:nvPr/>
        </p:nvSpPr>
        <p:spPr>
          <a:xfrm>
            <a:off x="5338119" y="1199837"/>
            <a:ext cx="6096000" cy="646331"/>
          </a:xfrm>
          <a:prstGeom prst="rect">
            <a:avLst/>
          </a:prstGeom>
        </p:spPr>
        <p:txBody>
          <a:bodyPr>
            <a:spAutoFit/>
          </a:bodyPr>
          <a:lstStyle/>
          <a:p>
            <a:r>
              <a:rPr lang="zh-CN" altLang="en-US" dirty="0" smtClean="0"/>
              <a:t>使用</a:t>
            </a:r>
            <a:r>
              <a:rPr lang="en-US" altLang="zh-CN" dirty="0" smtClean="0"/>
              <a:t>Bowring</a:t>
            </a:r>
            <a:r>
              <a:rPr lang="zh-CN" altLang="en-US" dirty="0" smtClean="0"/>
              <a:t>方法（</a:t>
            </a:r>
            <a:r>
              <a:rPr lang="en-US" altLang="zh-CN" dirty="0" smtClean="0"/>
              <a:t>Bowring</a:t>
            </a:r>
            <a:r>
              <a:rPr lang="zh-CN" altLang="en-US" dirty="0" smtClean="0"/>
              <a:t>，</a:t>
            </a:r>
            <a:r>
              <a:rPr lang="en-US" altLang="zh-CN" dirty="0" smtClean="0"/>
              <a:t>1985</a:t>
            </a:r>
            <a:r>
              <a:rPr lang="zh-CN" altLang="en-US" dirty="0" smtClean="0"/>
              <a:t>年）将</a:t>
            </a:r>
            <a:r>
              <a:rPr lang="en-US" altLang="zh-CN" dirty="0" smtClean="0"/>
              <a:t>ECEF</a:t>
            </a:r>
            <a:r>
              <a:rPr lang="zh-CN" altLang="en-US" dirty="0" smtClean="0"/>
              <a:t>坐标转换为大地纬度</a:t>
            </a:r>
            <a:r>
              <a:rPr lang="en-US" altLang="zh-CN" dirty="0" smtClean="0"/>
              <a:t>L</a:t>
            </a:r>
            <a:r>
              <a:rPr lang="zh-CN" altLang="en-US" dirty="0" smtClean="0"/>
              <a:t>和经度坐标</a:t>
            </a:r>
            <a:r>
              <a:rPr lang="en-US" altLang="zh-CN" dirty="0" smtClean="0"/>
              <a:t>B</a:t>
            </a:r>
            <a:endParaRPr lang="zh-CN" altLang="en-US" dirty="0"/>
          </a:p>
        </p:txBody>
      </p:sp>
    </p:spTree>
    <p:extLst>
      <p:ext uri="{BB962C8B-B14F-4D97-AF65-F5344CB8AC3E}">
        <p14:creationId xmlns:p14="http://schemas.microsoft.com/office/powerpoint/2010/main" val="865794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10DC2032-FD9A-422E-BD92-2EFDC6C44953}"/>
              </a:ext>
            </a:extLst>
          </p:cNvPr>
          <p:cNvSpPr txBox="1"/>
          <p:nvPr/>
        </p:nvSpPr>
        <p:spPr>
          <a:xfrm>
            <a:off x="133155" y="112643"/>
            <a:ext cx="2448098" cy="646327"/>
          </a:xfrm>
          <a:prstGeom prst="rect">
            <a:avLst/>
          </a:prstGeom>
          <a:noFill/>
        </p:spPr>
        <p:txBody>
          <a:bodyPr wrap="none" lIns="91436" tIns="45718" rIns="91436" bIns="45718" rtlCol="0">
            <a:spAutoFit/>
          </a:bodyPr>
          <a:lstStyle/>
          <a:p>
            <a:r>
              <a:rPr lang="en-US" altLang="zh-CN" sz="3600" b="1" dirty="0" smtClean="0">
                <a:solidFill>
                  <a:srgbClr val="002060"/>
                </a:solidFill>
                <a:latin typeface="微软雅黑" panose="020B0503020204020204" pitchFamily="34" charset="-122"/>
                <a:ea typeface="微软雅黑" panose="020B0503020204020204" pitchFamily="34" charset="-122"/>
              </a:rPr>
              <a:t>4.</a:t>
            </a:r>
            <a:r>
              <a:rPr lang="zh-CN" altLang="en-US" sz="3600" b="1" dirty="0" smtClean="0">
                <a:solidFill>
                  <a:srgbClr val="002060"/>
                </a:solidFill>
                <a:latin typeface="微软雅黑" panose="020B0503020204020204" pitchFamily="34" charset="-122"/>
                <a:ea typeface="微软雅黑" panose="020B0503020204020204" pitchFamily="34" charset="-122"/>
              </a:rPr>
              <a:t>参考</a:t>
            </a:r>
            <a:r>
              <a:rPr lang="zh-CN" altLang="en-US" sz="3600" b="1" dirty="0">
                <a:solidFill>
                  <a:srgbClr val="002060"/>
                </a:solidFill>
                <a:latin typeface="微软雅黑" panose="020B0503020204020204" pitchFamily="34" charset="-122"/>
                <a:ea typeface="微软雅黑" panose="020B0503020204020204" pitchFamily="34" charset="-122"/>
              </a:rPr>
              <a:t>文献</a:t>
            </a:r>
          </a:p>
        </p:txBody>
      </p:sp>
      <p:sp>
        <p:nvSpPr>
          <p:cNvPr id="5" name="矩形 4"/>
          <p:cNvSpPr/>
          <p:nvPr/>
        </p:nvSpPr>
        <p:spPr>
          <a:xfrm>
            <a:off x="-1" y="1113045"/>
            <a:ext cx="11996257" cy="923330"/>
          </a:xfrm>
          <a:prstGeom prst="rect">
            <a:avLst/>
          </a:prstGeom>
        </p:spPr>
        <p:txBody>
          <a:bodyPr wrap="square">
            <a:spAutoFit/>
          </a:bodyPr>
          <a:lstStyle/>
          <a:p>
            <a:r>
              <a:rPr lang="en-US" altLang="zh-CN" b="0" i="0" u="none" strike="noStrike" dirty="0" smtClean="0">
                <a:solidFill>
                  <a:srgbClr val="000000"/>
                </a:solidFill>
                <a:effectLst/>
                <a:ea typeface="等线" panose="02010600030101010101" pitchFamily="2" charset="-122"/>
              </a:rPr>
              <a:t>Nanjo, S., </a:t>
            </a:r>
            <a:r>
              <a:rPr lang="en-US" altLang="zh-CN" b="0" i="0" u="none" strike="noStrike" dirty="0" err="1" smtClean="0">
                <a:solidFill>
                  <a:srgbClr val="000000"/>
                </a:solidFill>
                <a:effectLst/>
                <a:ea typeface="等线" panose="02010600030101010101" pitchFamily="2" charset="-122"/>
              </a:rPr>
              <a:t>Hozumi</a:t>
            </a:r>
            <a:r>
              <a:rPr lang="en-US" altLang="zh-CN" b="0" i="0" u="none" strike="noStrike" dirty="0" smtClean="0">
                <a:solidFill>
                  <a:srgbClr val="000000"/>
                </a:solidFill>
                <a:effectLst/>
                <a:ea typeface="等线" panose="02010600030101010101" pitchFamily="2" charset="-122"/>
              </a:rPr>
              <a:t>, Y., Hosokawa, K., </a:t>
            </a:r>
            <a:r>
              <a:rPr lang="en-US" altLang="zh-CN" b="0" i="0" u="none" strike="noStrike" dirty="0" err="1" smtClean="0">
                <a:solidFill>
                  <a:srgbClr val="000000"/>
                </a:solidFill>
                <a:effectLst/>
                <a:ea typeface="等线" panose="02010600030101010101" pitchFamily="2" charset="-122"/>
              </a:rPr>
              <a:t>Kataoka</a:t>
            </a:r>
            <a:r>
              <a:rPr lang="en-US" altLang="zh-CN" b="0" i="0" u="none" strike="noStrike" dirty="0" smtClean="0">
                <a:solidFill>
                  <a:srgbClr val="000000"/>
                </a:solidFill>
                <a:effectLst/>
                <a:ea typeface="等线" panose="02010600030101010101" pitchFamily="2" charset="-122"/>
              </a:rPr>
              <a:t>, R., Miyoshi, Y., &amp; </a:t>
            </a:r>
            <a:r>
              <a:rPr lang="en-US" altLang="zh-CN" b="0" i="0" u="none" strike="noStrike" dirty="0" err="1" smtClean="0">
                <a:solidFill>
                  <a:srgbClr val="000000"/>
                </a:solidFill>
                <a:effectLst/>
                <a:ea typeface="等线" panose="02010600030101010101" pitchFamily="2" charset="-122"/>
              </a:rPr>
              <a:t>Oyama</a:t>
            </a:r>
            <a:r>
              <a:rPr lang="en-US" altLang="zh-CN" b="0" i="0" u="none" strike="noStrike" dirty="0" smtClean="0">
                <a:solidFill>
                  <a:srgbClr val="000000"/>
                </a:solidFill>
                <a:effectLst/>
                <a:ea typeface="等线" panose="02010600030101010101" pitchFamily="2" charset="-122"/>
              </a:rPr>
              <a:t>, S.-</a:t>
            </a:r>
            <a:r>
              <a:rPr lang="en-US" altLang="zh-CN" b="0" i="0" u="none" strike="noStrike" dirty="0" err="1" smtClean="0">
                <a:solidFill>
                  <a:srgbClr val="000000"/>
                </a:solidFill>
                <a:effectLst/>
                <a:ea typeface="等线" panose="02010600030101010101" pitchFamily="2" charset="-122"/>
              </a:rPr>
              <a:t>i</a:t>
            </a:r>
            <a:r>
              <a:rPr lang="en-US" altLang="zh-CN" b="0" i="0" u="none" strike="noStrike" dirty="0" smtClean="0">
                <a:solidFill>
                  <a:srgbClr val="000000"/>
                </a:solidFill>
                <a:effectLst/>
                <a:ea typeface="等线" panose="02010600030101010101" pitchFamily="2" charset="-122"/>
              </a:rPr>
              <a:t>. (2020). Fine-scale visualization of aurora in a wide area using color digital camera images from the International Space Station. Journal of Geophysical Research: Space Physics, 125, e2019JA027729.</a:t>
            </a:r>
            <a:r>
              <a:rPr lang="en-US" altLang="zh-CN" dirty="0" smtClean="0"/>
              <a:t> </a:t>
            </a:r>
            <a:endParaRPr lang="zh-CN" altLang="en-US" dirty="0"/>
          </a:p>
        </p:txBody>
      </p:sp>
      <p:sp>
        <p:nvSpPr>
          <p:cNvPr id="6" name="矩形 5"/>
          <p:cNvSpPr/>
          <p:nvPr/>
        </p:nvSpPr>
        <p:spPr>
          <a:xfrm>
            <a:off x="0" y="2163902"/>
            <a:ext cx="12192001" cy="923330"/>
          </a:xfrm>
          <a:prstGeom prst="rect">
            <a:avLst/>
          </a:prstGeom>
        </p:spPr>
        <p:txBody>
          <a:bodyPr wrap="square">
            <a:spAutoFit/>
          </a:bodyPr>
          <a:lstStyle/>
          <a:p>
            <a:r>
              <a:rPr lang="en-US" altLang="zh-CN" dirty="0" err="1" smtClean="0"/>
              <a:t>Mende</a:t>
            </a:r>
            <a:r>
              <a:rPr lang="en-US" altLang="zh-CN" dirty="0" smtClean="0"/>
              <a:t>, S. B., Harris, S. E., Frey, H. U., Angelopoulos, V., Russell, C. T., Donovan, E., et al. (2008). The </a:t>
            </a:r>
            <a:r>
              <a:rPr lang="en-US" altLang="zh-CN" dirty="0" err="1" smtClean="0"/>
              <a:t>themis</a:t>
            </a:r>
            <a:r>
              <a:rPr lang="en-US" altLang="zh-CN" dirty="0" smtClean="0"/>
              <a:t> array of ground-based</a:t>
            </a:r>
          </a:p>
          <a:p>
            <a:r>
              <a:rPr lang="en-US" altLang="zh-CN" dirty="0" smtClean="0"/>
              <a:t>observatories for the study of </a:t>
            </a:r>
            <a:r>
              <a:rPr lang="en-US" altLang="zh-CN" dirty="0" err="1" smtClean="0"/>
              <a:t>auroral</a:t>
            </a:r>
            <a:r>
              <a:rPr lang="en-US" altLang="zh-CN" dirty="0" smtClean="0"/>
              <a:t> </a:t>
            </a:r>
            <a:r>
              <a:rPr lang="en-US" altLang="zh-CN" dirty="0" err="1" smtClean="0"/>
              <a:t>substorms</a:t>
            </a:r>
            <a:r>
              <a:rPr lang="en-US" altLang="zh-CN" dirty="0" smtClean="0"/>
              <a:t>. Space Science Reviews, 141(1-4), 357. https://doi.org/10.1007/s11214-008-9380-x</a:t>
            </a:r>
            <a:endParaRPr lang="zh-CN" altLang="en-US" dirty="0"/>
          </a:p>
        </p:txBody>
      </p:sp>
      <p:sp>
        <p:nvSpPr>
          <p:cNvPr id="7" name="矩形 6"/>
          <p:cNvSpPr/>
          <p:nvPr/>
        </p:nvSpPr>
        <p:spPr>
          <a:xfrm>
            <a:off x="0" y="3282294"/>
            <a:ext cx="12289873" cy="646331"/>
          </a:xfrm>
          <a:prstGeom prst="rect">
            <a:avLst/>
          </a:prstGeom>
        </p:spPr>
        <p:txBody>
          <a:bodyPr wrap="square">
            <a:spAutoFit/>
          </a:bodyPr>
          <a:lstStyle/>
          <a:p>
            <a:r>
              <a:rPr lang="en-US" altLang="zh-CN" dirty="0" err="1" smtClean="0"/>
              <a:t>Hozumi</a:t>
            </a:r>
            <a:r>
              <a:rPr lang="en-US" altLang="zh-CN" dirty="0" smtClean="0"/>
              <a:t>, Y., Saito, A., &amp; </a:t>
            </a:r>
            <a:r>
              <a:rPr lang="en-US" altLang="zh-CN" dirty="0" err="1" smtClean="0"/>
              <a:t>Ejiri</a:t>
            </a:r>
            <a:r>
              <a:rPr lang="en-US" altLang="zh-CN" dirty="0" smtClean="0"/>
              <a:t>, M. K. (2016). Calibration of imaging parameters for space-borne airglow photography using city light positions. Earth, Planets and Space, 68(1), 155. https://doi.org/10.1186/s40623-016-0532-z</a:t>
            </a:r>
            <a:endParaRPr lang="zh-CN" altLang="en-US" dirty="0"/>
          </a:p>
        </p:txBody>
      </p:sp>
      <p:sp>
        <p:nvSpPr>
          <p:cNvPr id="8" name="矩形 7"/>
          <p:cNvSpPr/>
          <p:nvPr/>
        </p:nvSpPr>
        <p:spPr>
          <a:xfrm>
            <a:off x="-1" y="4142238"/>
            <a:ext cx="12192000" cy="646331"/>
          </a:xfrm>
          <a:prstGeom prst="rect">
            <a:avLst/>
          </a:prstGeom>
        </p:spPr>
        <p:txBody>
          <a:bodyPr wrap="square">
            <a:spAutoFit/>
          </a:bodyPr>
          <a:lstStyle/>
          <a:p>
            <a:r>
              <a:rPr lang="en-US" altLang="zh-CN" dirty="0" smtClean="0"/>
              <a:t>POPESCU G. Pixel </a:t>
            </a:r>
            <a:r>
              <a:rPr lang="en-US" altLang="zh-CN" dirty="0" err="1" smtClean="0"/>
              <a:t>geolocation</a:t>
            </a:r>
            <a:r>
              <a:rPr lang="en-US" altLang="zh-CN" dirty="0" smtClean="0"/>
              <a:t> algorithm for satellite scanner data[J]. Scientific Papers. Series E. Land Reclamation, Earth Observation &amp; Surveying, Environmental Engineering, Vol. III, Bucharest, 2014: 127-136.</a:t>
            </a:r>
            <a:endParaRPr lang="zh-CN" altLang="en-US" dirty="0"/>
          </a:p>
        </p:txBody>
      </p:sp>
      <p:sp>
        <p:nvSpPr>
          <p:cNvPr id="10" name="矩形 9"/>
          <p:cNvSpPr/>
          <p:nvPr/>
        </p:nvSpPr>
        <p:spPr>
          <a:xfrm>
            <a:off x="-74142" y="4988963"/>
            <a:ext cx="12752174" cy="646331"/>
          </a:xfrm>
          <a:prstGeom prst="rect">
            <a:avLst/>
          </a:prstGeom>
        </p:spPr>
        <p:txBody>
          <a:bodyPr wrap="square">
            <a:spAutoFit/>
          </a:bodyPr>
          <a:lstStyle/>
          <a:p>
            <a:r>
              <a:rPr lang="en-US" altLang="zh-CN" dirty="0" err="1" smtClean="0"/>
              <a:t>Riechert</a:t>
            </a:r>
            <a:r>
              <a:rPr lang="en-US" altLang="zh-CN" dirty="0" smtClean="0"/>
              <a:t> M, Walsh A P, </a:t>
            </a:r>
            <a:r>
              <a:rPr lang="en-US" altLang="zh-CN" dirty="0" err="1" smtClean="0"/>
              <a:t>Gerst</a:t>
            </a:r>
            <a:r>
              <a:rPr lang="en-US" altLang="zh-CN" dirty="0" smtClean="0"/>
              <a:t> A, et al. Automatic </a:t>
            </a:r>
            <a:r>
              <a:rPr lang="en-US" altLang="zh-CN" dirty="0" err="1" smtClean="0"/>
              <a:t>georeferencing</a:t>
            </a:r>
            <a:r>
              <a:rPr lang="en-US" altLang="zh-CN" dirty="0" smtClean="0"/>
              <a:t> of astronaut </a:t>
            </a:r>
            <a:r>
              <a:rPr lang="en-US" altLang="zh-CN" dirty="0" err="1" smtClean="0"/>
              <a:t>auroral</a:t>
            </a:r>
            <a:r>
              <a:rPr lang="en-US" altLang="zh-CN" dirty="0" smtClean="0"/>
              <a:t> photography[J]. </a:t>
            </a:r>
            <a:r>
              <a:rPr lang="en-US" altLang="zh-CN" dirty="0" err="1" smtClean="0"/>
              <a:t>Geoscientific</a:t>
            </a:r>
            <a:r>
              <a:rPr lang="en-US" altLang="zh-CN" dirty="0" smtClean="0"/>
              <a:t> Instrumentation, Methods and Data Systems, 2016, 5(2): 289-304.</a:t>
            </a:r>
            <a:endParaRPr lang="zh-CN" altLang="en-US" dirty="0"/>
          </a:p>
        </p:txBody>
      </p:sp>
      <p:sp>
        <p:nvSpPr>
          <p:cNvPr id="11" name="矩形 10"/>
          <p:cNvSpPr/>
          <p:nvPr/>
        </p:nvSpPr>
        <p:spPr>
          <a:xfrm>
            <a:off x="-1" y="5830356"/>
            <a:ext cx="12192000" cy="646331"/>
          </a:xfrm>
          <a:prstGeom prst="rect">
            <a:avLst/>
          </a:prstGeom>
        </p:spPr>
        <p:txBody>
          <a:bodyPr wrap="square">
            <a:spAutoFit/>
          </a:bodyPr>
          <a:lstStyle/>
          <a:p>
            <a:r>
              <a:rPr lang="en-US" altLang="zh-CN" dirty="0" smtClean="0"/>
              <a:t>Jung H S, Kim S W, Won J S, et al. Line-of-sight vector adjustment model for </a:t>
            </a:r>
            <a:r>
              <a:rPr lang="en-US" altLang="zh-CN" dirty="0" err="1" smtClean="0"/>
              <a:t>geopositioning</a:t>
            </a:r>
            <a:r>
              <a:rPr lang="en-US" altLang="zh-CN" dirty="0" smtClean="0"/>
              <a:t> of SPOT-5 stereo images[J]. Photogrammetric Engineering &amp; Remote Sensing, 2007, 73(11): 1267-1276.</a:t>
            </a:r>
            <a:endParaRPr lang="zh-CN" altLang="en-US" dirty="0"/>
          </a:p>
        </p:txBody>
      </p:sp>
    </p:spTree>
    <p:extLst>
      <p:ext uri="{BB962C8B-B14F-4D97-AF65-F5344CB8AC3E}">
        <p14:creationId xmlns:p14="http://schemas.microsoft.com/office/powerpoint/2010/main" val="1965150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a:extLst>
              <a:ext uri="{FF2B5EF4-FFF2-40B4-BE49-F238E27FC236}">
                <a16:creationId xmlns="" xmlns:a16="http://schemas.microsoft.com/office/drawing/2014/main" id="{3B4C3F8C-CC1F-413A-8D09-D3D76DDFDF17}"/>
              </a:ext>
            </a:extLst>
          </p:cNvPr>
          <p:cNvCxnSpPr>
            <a:cxnSpLocks/>
          </p:cNvCxnSpPr>
          <p:nvPr/>
        </p:nvCxnSpPr>
        <p:spPr>
          <a:xfrm>
            <a:off x="6763951" y="930729"/>
            <a:ext cx="1" cy="592727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 xmlns:a16="http://schemas.microsoft.com/office/drawing/2014/main" id="{32D69083-174F-477F-846F-DC8D3CC946A5}"/>
              </a:ext>
            </a:extLst>
          </p:cNvPr>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 xmlns:a16="http://schemas.microsoft.com/office/drawing/2014/main" id="{D49E8071-07FB-4318-B8C0-49B10FBB523D}"/>
              </a:ext>
            </a:extLst>
          </p:cNvPr>
          <p:cNvSpPr/>
          <p:nvPr/>
        </p:nvSpPr>
        <p:spPr>
          <a:xfrm rot="5400000">
            <a:off x="-2806946" y="2801900"/>
            <a:ext cx="6857995" cy="1254204"/>
          </a:xfrm>
          <a:prstGeom prst="rect">
            <a:avLst/>
          </a:prstGeom>
          <a:gradFill flip="none" rotWithShape="1">
            <a:gsLst>
              <a:gs pos="0">
                <a:srgbClr val="1D4999">
                  <a:shade val="30000"/>
                  <a:satMod val="115000"/>
                </a:srgbClr>
              </a:gs>
              <a:gs pos="50000">
                <a:srgbClr val="1D4999">
                  <a:shade val="67500"/>
                  <a:satMod val="115000"/>
                </a:srgbClr>
              </a:gs>
              <a:gs pos="100000">
                <a:schemeClr val="bg1"/>
              </a:gs>
            </a:gsLst>
            <a:lin ang="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rgbClr val="002060"/>
              </a:solidFill>
            </a:endParaRPr>
          </a:p>
        </p:txBody>
      </p:sp>
      <p:grpSp>
        <p:nvGrpSpPr>
          <p:cNvPr id="47" name="组 14">
            <a:extLst>
              <a:ext uri="{FF2B5EF4-FFF2-40B4-BE49-F238E27FC236}">
                <a16:creationId xmlns="" xmlns:a16="http://schemas.microsoft.com/office/drawing/2014/main" id="{AA847FC8-61C2-4531-9AF9-7F9FA750AFA7}"/>
              </a:ext>
            </a:extLst>
          </p:cNvPr>
          <p:cNvGrpSpPr/>
          <p:nvPr/>
        </p:nvGrpSpPr>
        <p:grpSpPr>
          <a:xfrm>
            <a:off x="-22301" y="6654791"/>
            <a:ext cx="1271471" cy="203211"/>
            <a:chOff x="-22302" y="6654791"/>
            <a:chExt cx="1271471" cy="203210"/>
          </a:xfrm>
        </p:grpSpPr>
        <p:sp>
          <p:nvSpPr>
            <p:cNvPr id="48" name="圆角矩形 8">
              <a:extLst>
                <a:ext uri="{FF2B5EF4-FFF2-40B4-BE49-F238E27FC236}">
                  <a16:creationId xmlns="" xmlns:a16="http://schemas.microsoft.com/office/drawing/2014/main" id="{2FABD7C8-6B18-4887-9C87-E9528ED3ACFD}"/>
                </a:ext>
              </a:extLst>
            </p:cNvPr>
            <p:cNvSpPr/>
            <p:nvPr/>
          </p:nvSpPr>
          <p:spPr>
            <a:xfrm flipV="1">
              <a:off x="240276"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9">
              <a:extLst>
                <a:ext uri="{FF2B5EF4-FFF2-40B4-BE49-F238E27FC236}">
                  <a16:creationId xmlns="" xmlns:a16="http://schemas.microsoft.com/office/drawing/2014/main" id="{78E9D413-8F94-485B-BE46-A642529F2ED6}"/>
                </a:ext>
              </a:extLst>
            </p:cNvPr>
            <p:cNvSpPr/>
            <p:nvPr/>
          </p:nvSpPr>
          <p:spPr>
            <a:xfrm flipV="1">
              <a:off x="-22302"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50" name="圆角矩形 10">
              <a:extLst>
                <a:ext uri="{FF2B5EF4-FFF2-40B4-BE49-F238E27FC236}">
                  <a16:creationId xmlns="" xmlns:a16="http://schemas.microsoft.com/office/drawing/2014/main" id="{A2487A7C-6DF8-4A5D-A0D9-CD19950B7FC6}"/>
                </a:ext>
              </a:extLst>
            </p:cNvPr>
            <p:cNvSpPr/>
            <p:nvPr/>
          </p:nvSpPr>
          <p:spPr>
            <a:xfrm flipV="1">
              <a:off x="755838"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1">
              <a:extLst>
                <a:ext uri="{FF2B5EF4-FFF2-40B4-BE49-F238E27FC236}">
                  <a16:creationId xmlns="" xmlns:a16="http://schemas.microsoft.com/office/drawing/2014/main" id="{E836D456-2691-44A5-82A1-0B33243CF983}"/>
                </a:ext>
              </a:extLst>
            </p:cNvPr>
            <p:cNvSpPr/>
            <p:nvPr/>
          </p:nvSpPr>
          <p:spPr>
            <a:xfrm flipV="1">
              <a:off x="493260"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7">
              <a:extLst>
                <a:ext uri="{FF2B5EF4-FFF2-40B4-BE49-F238E27FC236}">
                  <a16:creationId xmlns="" xmlns:a16="http://schemas.microsoft.com/office/drawing/2014/main" id="{3BC400D0-3E1A-4CAB-A560-823FED06178C}"/>
                </a:ext>
              </a:extLst>
            </p:cNvPr>
            <p:cNvSpPr/>
            <p:nvPr/>
          </p:nvSpPr>
          <p:spPr>
            <a:xfrm flipV="1">
              <a:off x="1024362"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 xmlns:a16="http://schemas.microsoft.com/office/drawing/2014/main" id="{71125863-2D6D-4AB7-A007-8302EB9A8CC2}"/>
              </a:ext>
            </a:extLst>
          </p:cNvPr>
          <p:cNvSpPr txBox="1"/>
          <p:nvPr/>
        </p:nvSpPr>
        <p:spPr>
          <a:xfrm>
            <a:off x="144003" y="255376"/>
            <a:ext cx="923322" cy="4519883"/>
          </a:xfrm>
          <a:prstGeom prst="rect">
            <a:avLst/>
          </a:prstGeom>
          <a:noFill/>
        </p:spPr>
        <p:txBody>
          <a:bodyPr vert="eaVert" wrap="square" lIns="91436" tIns="45718" rIns="91436" bIns="45718" rtlCol="0">
            <a:spAutoFit/>
          </a:bodyPr>
          <a:lstStyle/>
          <a:p>
            <a:r>
              <a:rPr lang="en-US" altLang="zh-CN" sz="4800" b="1" dirty="0">
                <a:solidFill>
                  <a:schemeClr val="bg1"/>
                </a:solidFill>
                <a:latin typeface="Eras Light ITC" panose="020B0402030504020804" pitchFamily="34" charset="0"/>
              </a:rPr>
              <a:t>CONTENTS</a:t>
            </a:r>
            <a:endParaRPr lang="zh-CN" altLang="en-US" sz="4800" b="1" dirty="0">
              <a:solidFill>
                <a:schemeClr val="bg1"/>
              </a:solidFill>
              <a:latin typeface="Eras Light ITC" panose="020B0402030504020804" pitchFamily="34" charset="0"/>
            </a:endParaRPr>
          </a:p>
        </p:txBody>
      </p:sp>
      <p:sp>
        <p:nvSpPr>
          <p:cNvPr id="54" name="圆角矩形 72">
            <a:extLst>
              <a:ext uri="{FF2B5EF4-FFF2-40B4-BE49-F238E27FC236}">
                <a16:creationId xmlns="" xmlns:a16="http://schemas.microsoft.com/office/drawing/2014/main" id="{3D15CBC1-B013-4A17-8AFC-228BE2704AE3}"/>
              </a:ext>
            </a:extLst>
          </p:cNvPr>
          <p:cNvSpPr/>
          <p:nvPr/>
        </p:nvSpPr>
        <p:spPr>
          <a:xfrm rot="10800000" flipV="1">
            <a:off x="5804421" y="2180479"/>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1</a:t>
            </a:r>
            <a:endParaRPr lang="zh-CN" altLang="en-US" sz="3600" b="1" dirty="0"/>
          </a:p>
        </p:txBody>
      </p:sp>
      <p:sp>
        <p:nvSpPr>
          <p:cNvPr id="73" name="圆角矩形 73">
            <a:extLst>
              <a:ext uri="{FF2B5EF4-FFF2-40B4-BE49-F238E27FC236}">
                <a16:creationId xmlns="" xmlns:a16="http://schemas.microsoft.com/office/drawing/2014/main" id="{9660EE42-1808-4B10-A81A-FAA98C8B00E8}"/>
              </a:ext>
            </a:extLst>
          </p:cNvPr>
          <p:cNvSpPr/>
          <p:nvPr/>
        </p:nvSpPr>
        <p:spPr>
          <a:xfrm rot="10800000" flipV="1">
            <a:off x="6535191" y="3074569"/>
            <a:ext cx="484287" cy="491115"/>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2</a:t>
            </a:r>
            <a:endParaRPr lang="zh-CN" altLang="en-US" sz="3600" b="1" dirty="0"/>
          </a:p>
        </p:txBody>
      </p:sp>
      <p:sp>
        <p:nvSpPr>
          <p:cNvPr id="74" name="文本框 73">
            <a:extLst>
              <a:ext uri="{FF2B5EF4-FFF2-40B4-BE49-F238E27FC236}">
                <a16:creationId xmlns="" xmlns:a16="http://schemas.microsoft.com/office/drawing/2014/main" id="{615276BE-E577-44D6-8577-4D7F04A43192}"/>
              </a:ext>
            </a:extLst>
          </p:cNvPr>
          <p:cNvSpPr txBox="1"/>
          <p:nvPr/>
        </p:nvSpPr>
        <p:spPr>
          <a:xfrm>
            <a:off x="4729288" y="2180478"/>
            <a:ext cx="1010205" cy="523216"/>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zh-CN" altLang="en-US" sz="2800" b="1" dirty="0" smtClean="0">
                <a:solidFill>
                  <a:srgbClr val="002060"/>
                </a:solidFill>
                <a:latin typeface="微软雅黑" panose="020B0503020204020204" pitchFamily="34" charset="-122"/>
                <a:ea typeface="微软雅黑" panose="020B0503020204020204" pitchFamily="34" charset="-122"/>
              </a:rPr>
              <a:t>背景</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 xmlns:a16="http://schemas.microsoft.com/office/drawing/2014/main" id="{6A290CE7-645F-4DB2-979B-02F82AFC60C7}"/>
              </a:ext>
            </a:extLst>
          </p:cNvPr>
          <p:cNvSpPr txBox="1"/>
          <p:nvPr/>
        </p:nvSpPr>
        <p:spPr>
          <a:xfrm>
            <a:off x="6925600" y="3060974"/>
            <a:ext cx="5674664" cy="523216"/>
          </a:xfrm>
          <a:prstGeom prst="rect">
            <a:avLst/>
          </a:prstGeom>
          <a:noFill/>
        </p:spPr>
        <p:txBody>
          <a:bodyPr wrap="square" lIns="91436" tIns="45718" rIns="91436" bIns="45718" rtlCol="0">
            <a:spAutoFit/>
          </a:bodyPr>
          <a:lstStyle/>
          <a:p>
            <a:r>
              <a:rPr lang="en-US" altLang="zh-CN" sz="2800" b="1" dirty="0" smtClean="0">
                <a:solidFill>
                  <a:srgbClr val="002060"/>
                </a:solidFill>
                <a:latin typeface="微软雅黑" panose="020B0503020204020204" pitchFamily="34" charset="-122"/>
                <a:ea typeface="微软雅黑" panose="020B0503020204020204" pitchFamily="34" charset="-122"/>
              </a:rPr>
              <a:t>ISS</a:t>
            </a:r>
            <a:r>
              <a:rPr lang="zh-CN" altLang="en-US" sz="2800" b="1" dirty="0" smtClean="0">
                <a:solidFill>
                  <a:srgbClr val="002060"/>
                </a:solidFill>
                <a:latin typeface="微软雅黑" panose="020B0503020204020204" pitchFamily="34" charset="-122"/>
                <a:ea typeface="微软雅黑" panose="020B0503020204020204" pitchFamily="34" charset="-122"/>
              </a:rPr>
              <a:t>上的单反相机指标和拍摄参数</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80" name="圆角矩形 26">
            <a:extLst>
              <a:ext uri="{FF2B5EF4-FFF2-40B4-BE49-F238E27FC236}">
                <a16:creationId xmlns="" xmlns:a16="http://schemas.microsoft.com/office/drawing/2014/main" id="{839C9117-30D8-4B3B-AB22-8FF2748F108E}"/>
              </a:ext>
            </a:extLst>
          </p:cNvPr>
          <p:cNvSpPr/>
          <p:nvPr/>
        </p:nvSpPr>
        <p:spPr>
          <a:xfrm rot="10800000" flipV="1">
            <a:off x="5804421" y="3928112"/>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3</a:t>
            </a:r>
            <a:endParaRPr lang="zh-CN" altLang="en-US" sz="3600" b="1" dirty="0"/>
          </a:p>
        </p:txBody>
      </p:sp>
      <p:sp>
        <p:nvSpPr>
          <p:cNvPr id="83" name="文本框 82">
            <a:extLst>
              <a:ext uri="{FF2B5EF4-FFF2-40B4-BE49-F238E27FC236}">
                <a16:creationId xmlns="" xmlns:a16="http://schemas.microsoft.com/office/drawing/2014/main" id="{64A0EEB2-8E19-4317-84F5-7F102822E80B}"/>
              </a:ext>
            </a:extLst>
          </p:cNvPr>
          <p:cNvSpPr txBox="1"/>
          <p:nvPr/>
        </p:nvSpPr>
        <p:spPr>
          <a:xfrm>
            <a:off x="3400399" y="3928111"/>
            <a:ext cx="2339094" cy="523216"/>
          </a:xfrm>
          <a:prstGeom prst="rect">
            <a:avLst/>
          </a:prstGeom>
          <a:noFill/>
        </p:spPr>
        <p:txBody>
          <a:bodyPr wrap="none" lIns="91436" tIns="45718" rIns="91436" bIns="45718" rtlCol="0">
            <a:spAutoFit/>
          </a:bodyPr>
          <a:lstStyle/>
          <a:p>
            <a:pPr algn="r"/>
            <a:r>
              <a:rPr lang="zh-CN" altLang="en-US" sz="2800" b="1" dirty="0" smtClean="0">
                <a:solidFill>
                  <a:srgbClr val="002060"/>
                </a:solidFill>
                <a:latin typeface="微软雅黑" panose="020B0503020204020204" pitchFamily="34" charset="-122"/>
                <a:ea typeface="微软雅黑" panose="020B0503020204020204" pitchFamily="34" charset="-122"/>
              </a:rPr>
              <a:t>数据处理方法</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87" name="圆角矩形 39">
            <a:extLst>
              <a:ext uri="{FF2B5EF4-FFF2-40B4-BE49-F238E27FC236}">
                <a16:creationId xmlns="" xmlns:a16="http://schemas.microsoft.com/office/drawing/2014/main" id="{11AF32CA-260B-483E-BB5F-6647CDAFF935}"/>
              </a:ext>
            </a:extLst>
          </p:cNvPr>
          <p:cNvSpPr/>
          <p:nvPr/>
        </p:nvSpPr>
        <p:spPr>
          <a:xfrm rot="10800000" flipV="1">
            <a:off x="6535191" y="4807360"/>
            <a:ext cx="484287" cy="491115"/>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4</a:t>
            </a:r>
            <a:endParaRPr lang="zh-CN" altLang="en-US" sz="3600" b="1" dirty="0"/>
          </a:p>
        </p:txBody>
      </p:sp>
      <p:sp>
        <p:nvSpPr>
          <p:cNvPr id="88" name="文本框 87">
            <a:extLst>
              <a:ext uri="{FF2B5EF4-FFF2-40B4-BE49-F238E27FC236}">
                <a16:creationId xmlns="" xmlns:a16="http://schemas.microsoft.com/office/drawing/2014/main" id="{10DC2032-FD9A-422E-BD92-2EFDC6C44953}"/>
              </a:ext>
            </a:extLst>
          </p:cNvPr>
          <p:cNvSpPr txBox="1"/>
          <p:nvPr/>
        </p:nvSpPr>
        <p:spPr>
          <a:xfrm>
            <a:off x="7028225" y="4775259"/>
            <a:ext cx="1620948" cy="523216"/>
          </a:xfrm>
          <a:prstGeom prst="rect">
            <a:avLst/>
          </a:prstGeom>
          <a:noFill/>
        </p:spPr>
        <p:txBody>
          <a:bodyPr wrap="none" lIns="91436" tIns="45718" rIns="91436" bIns="45718" rtlCol="0">
            <a:spAutoFit/>
          </a:bodyPr>
          <a:lstStyle/>
          <a:p>
            <a:r>
              <a:rPr lang="zh-CN" altLang="en-US" sz="2800" b="1" dirty="0" smtClean="0">
                <a:solidFill>
                  <a:srgbClr val="002060"/>
                </a:solidFill>
                <a:latin typeface="微软雅黑" panose="020B0503020204020204" pitchFamily="34" charset="-122"/>
                <a:ea typeface="微软雅黑" panose="020B0503020204020204" pitchFamily="34" charset="-122"/>
              </a:rPr>
              <a:t>参考文献</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grpSp>
        <p:nvGrpSpPr>
          <p:cNvPr id="91" name="组 2">
            <a:extLst>
              <a:ext uri="{FF2B5EF4-FFF2-40B4-BE49-F238E27FC236}">
                <a16:creationId xmlns="" xmlns:a16="http://schemas.microsoft.com/office/drawing/2014/main" id="{0701FF6E-6203-4F66-A1C6-9AC1687643C4}"/>
              </a:ext>
            </a:extLst>
          </p:cNvPr>
          <p:cNvGrpSpPr/>
          <p:nvPr/>
        </p:nvGrpSpPr>
        <p:grpSpPr>
          <a:xfrm>
            <a:off x="11681940" y="6498341"/>
            <a:ext cx="526964" cy="352359"/>
            <a:chOff x="11457519" y="249443"/>
            <a:chExt cx="734478" cy="491115"/>
          </a:xfrm>
        </p:grpSpPr>
        <p:grpSp>
          <p:nvGrpSpPr>
            <p:cNvPr id="92" name="组 1">
              <a:extLst>
                <a:ext uri="{FF2B5EF4-FFF2-40B4-BE49-F238E27FC236}">
                  <a16:creationId xmlns="" xmlns:a16="http://schemas.microsoft.com/office/drawing/2014/main" id="{A0B6141C-4768-42E1-B45A-8E7D9019E939}"/>
                </a:ext>
              </a:extLst>
            </p:cNvPr>
            <p:cNvGrpSpPr/>
            <p:nvPr/>
          </p:nvGrpSpPr>
          <p:grpSpPr>
            <a:xfrm>
              <a:off x="12039604" y="252856"/>
              <a:ext cx="152393" cy="484287"/>
              <a:chOff x="12039604" y="252856"/>
              <a:chExt cx="152393" cy="484287"/>
            </a:xfrm>
          </p:grpSpPr>
          <p:sp>
            <p:nvSpPr>
              <p:cNvPr id="94" name="圆角矩形 95">
                <a:extLst>
                  <a:ext uri="{FF2B5EF4-FFF2-40B4-BE49-F238E27FC236}">
                    <a16:creationId xmlns="" xmlns:a16="http://schemas.microsoft.com/office/drawing/2014/main" id="{077AB1D5-97FB-42B7-8ED4-814879B787AE}"/>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5" name="圆角矩形 96">
                <a:extLst>
                  <a:ext uri="{FF2B5EF4-FFF2-40B4-BE49-F238E27FC236}">
                    <a16:creationId xmlns="" xmlns:a16="http://schemas.microsoft.com/office/drawing/2014/main" id="{A9A21757-373E-4B93-BCC5-A17CC61E4D76}"/>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6" name="圆角矩形 97">
                <a:extLst>
                  <a:ext uri="{FF2B5EF4-FFF2-40B4-BE49-F238E27FC236}">
                    <a16:creationId xmlns="" xmlns:a16="http://schemas.microsoft.com/office/drawing/2014/main" id="{81A51BBB-87CB-4435-AAAB-3759ECAA8F58}"/>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7" name="圆角矩形 98">
                <a:extLst>
                  <a:ext uri="{FF2B5EF4-FFF2-40B4-BE49-F238E27FC236}">
                    <a16:creationId xmlns="" xmlns:a16="http://schemas.microsoft.com/office/drawing/2014/main" id="{7D7C6B98-A796-4784-A9C0-ECFCE1A7BE31}"/>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8" name="圆角矩形 94">
                <a:extLst>
                  <a:ext uri="{FF2B5EF4-FFF2-40B4-BE49-F238E27FC236}">
                    <a16:creationId xmlns="" xmlns:a16="http://schemas.microsoft.com/office/drawing/2014/main" id="{0B8BADDA-341A-4FE9-8495-AA456E4F7F57}"/>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93" name="圆角矩形 100">
              <a:extLst>
                <a:ext uri="{FF2B5EF4-FFF2-40B4-BE49-F238E27FC236}">
                  <a16:creationId xmlns="" xmlns:a16="http://schemas.microsoft.com/office/drawing/2014/main" id="{158B75EF-B319-4266-85EB-8F0EE268EC91}"/>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grpSp>
      <p:grpSp>
        <p:nvGrpSpPr>
          <p:cNvPr id="99" name="组 2">
            <a:extLst>
              <a:ext uri="{FF2B5EF4-FFF2-40B4-BE49-F238E27FC236}">
                <a16:creationId xmlns="" xmlns:a16="http://schemas.microsoft.com/office/drawing/2014/main" id="{56ADD291-DB08-4157-8DD7-4DF4D3A65EE9}"/>
              </a:ext>
            </a:extLst>
          </p:cNvPr>
          <p:cNvGrpSpPr/>
          <p:nvPr/>
        </p:nvGrpSpPr>
        <p:grpSpPr>
          <a:xfrm>
            <a:off x="11454106" y="252857"/>
            <a:ext cx="737892" cy="484288"/>
            <a:chOff x="11454105" y="252856"/>
            <a:chExt cx="737892" cy="484288"/>
          </a:xfrm>
        </p:grpSpPr>
        <p:grpSp>
          <p:nvGrpSpPr>
            <p:cNvPr id="100" name="组 1">
              <a:extLst>
                <a:ext uri="{FF2B5EF4-FFF2-40B4-BE49-F238E27FC236}">
                  <a16:creationId xmlns="" xmlns:a16="http://schemas.microsoft.com/office/drawing/2014/main" id="{08FA96AB-6269-43D1-B0AA-798EE7D0DBE7}"/>
                </a:ext>
              </a:extLst>
            </p:cNvPr>
            <p:cNvGrpSpPr/>
            <p:nvPr/>
          </p:nvGrpSpPr>
          <p:grpSpPr>
            <a:xfrm>
              <a:off x="12039604" y="252856"/>
              <a:ext cx="152393" cy="484287"/>
              <a:chOff x="12039604" y="252856"/>
              <a:chExt cx="152393" cy="484287"/>
            </a:xfrm>
          </p:grpSpPr>
          <p:sp>
            <p:nvSpPr>
              <p:cNvPr id="104" name="圆角矩形 95">
                <a:extLst>
                  <a:ext uri="{FF2B5EF4-FFF2-40B4-BE49-F238E27FC236}">
                    <a16:creationId xmlns="" xmlns:a16="http://schemas.microsoft.com/office/drawing/2014/main" id="{43C9EDD7-8F59-401E-99A2-951C6778274F}"/>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5" name="圆角矩形 96">
                <a:extLst>
                  <a:ext uri="{FF2B5EF4-FFF2-40B4-BE49-F238E27FC236}">
                    <a16:creationId xmlns="" xmlns:a16="http://schemas.microsoft.com/office/drawing/2014/main" id="{49D7E256-62B4-4E50-9B89-F10AC08DC201}"/>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6" name="圆角矩形 97">
                <a:extLst>
                  <a:ext uri="{FF2B5EF4-FFF2-40B4-BE49-F238E27FC236}">
                    <a16:creationId xmlns="" xmlns:a16="http://schemas.microsoft.com/office/drawing/2014/main" id="{16ED0C21-B3FA-4DC6-88CA-8052C3717DC1}"/>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7" name="圆角矩形 98">
                <a:extLst>
                  <a:ext uri="{FF2B5EF4-FFF2-40B4-BE49-F238E27FC236}">
                    <a16:creationId xmlns="" xmlns:a16="http://schemas.microsoft.com/office/drawing/2014/main" id="{318BE79C-5098-4C65-9B73-6B179331663C}"/>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8" name="圆角矩形 94">
                <a:extLst>
                  <a:ext uri="{FF2B5EF4-FFF2-40B4-BE49-F238E27FC236}">
                    <a16:creationId xmlns="" xmlns:a16="http://schemas.microsoft.com/office/drawing/2014/main" id="{A8AD3DFD-5C3D-4E12-8E5F-79918579FEE7}"/>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1" name="组合 100">
              <a:extLst>
                <a:ext uri="{FF2B5EF4-FFF2-40B4-BE49-F238E27FC236}">
                  <a16:creationId xmlns="" xmlns:a16="http://schemas.microsoft.com/office/drawing/2014/main" id="{8980E842-C1ED-4FA6-BC61-42D33A99CFD5}"/>
                </a:ext>
              </a:extLst>
            </p:cNvPr>
            <p:cNvGrpSpPr/>
            <p:nvPr/>
          </p:nvGrpSpPr>
          <p:grpSpPr>
            <a:xfrm>
              <a:off x="11454105" y="252857"/>
              <a:ext cx="491115" cy="484287"/>
              <a:chOff x="1528923" y="220268"/>
              <a:chExt cx="1284096" cy="1266241"/>
            </a:xfrm>
          </p:grpSpPr>
          <p:sp>
            <p:nvSpPr>
              <p:cNvPr id="102" name="圆角矩形 100">
                <a:extLst>
                  <a:ext uri="{FF2B5EF4-FFF2-40B4-BE49-F238E27FC236}">
                    <a16:creationId xmlns="" xmlns:a16="http://schemas.microsoft.com/office/drawing/2014/main" id="{B43A541E-BEAC-40AA-8F86-9535CC8C62A0}"/>
                  </a:ext>
                </a:extLst>
              </p:cNvPr>
              <p:cNvSpPr/>
              <p:nvPr/>
            </p:nvSpPr>
            <p:spPr>
              <a:xfrm rot="16200000" flipV="1">
                <a:off x="1537850" y="211341"/>
                <a:ext cx="1266241" cy="1284096"/>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3" name="Freeform 96">
                <a:extLst>
                  <a:ext uri="{FF2B5EF4-FFF2-40B4-BE49-F238E27FC236}">
                    <a16:creationId xmlns="" xmlns:a16="http://schemas.microsoft.com/office/drawing/2014/main" id="{BD5BDCA8-5B38-40AC-BA33-F2C2B4726230}"/>
                  </a:ext>
                </a:extLst>
              </p:cNvPr>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b="1">
                  <a:solidFill>
                    <a:srgbClr val="AD1C21"/>
                  </a:solidFill>
                </a:endParaRPr>
              </a:p>
            </p:txBody>
          </p:sp>
        </p:grpSp>
      </p:grpSp>
    </p:spTree>
    <p:extLst>
      <p:ext uri="{BB962C8B-B14F-4D97-AF65-F5344CB8AC3E}">
        <p14:creationId xmlns:p14="http://schemas.microsoft.com/office/powerpoint/2010/main" val="4250893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102896" y="0"/>
            <a:ext cx="1632169"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1.</a:t>
            </a:r>
            <a:r>
              <a:rPr lang="zh-CN" altLang="en-US" sz="3600" b="1" dirty="0" smtClean="0">
                <a:solidFill>
                  <a:srgbClr val="002060"/>
                </a:solidFill>
                <a:latin typeface="微软雅黑" panose="020B0503020204020204" pitchFamily="34" charset="-122"/>
                <a:ea typeface="微软雅黑" panose="020B0503020204020204" pitchFamily="34" charset="-122"/>
              </a:rPr>
              <a:t>背景</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0" y="905860"/>
            <a:ext cx="3802644" cy="461665"/>
          </a:xfrm>
          <a:prstGeom prst="rect">
            <a:avLst/>
          </a:prstGeom>
          <a:noFill/>
        </p:spPr>
        <p:txBody>
          <a:bodyPr wrap="none" rtlCol="0">
            <a:spAutoFit/>
          </a:bodyPr>
          <a:lstStyle/>
          <a:p>
            <a:r>
              <a:rPr lang="en-US" altLang="zh-CN" sz="2400" dirty="0" smtClean="0">
                <a:solidFill>
                  <a:srgbClr val="FF0000"/>
                </a:solidFill>
              </a:rPr>
              <a:t>1.</a:t>
            </a:r>
            <a:r>
              <a:rPr lang="zh-CN" altLang="en-US" sz="2400" dirty="0" smtClean="0">
                <a:solidFill>
                  <a:srgbClr val="FF0000"/>
                </a:solidFill>
              </a:rPr>
              <a:t>地面观测的发展及局限性</a:t>
            </a:r>
            <a:endParaRPr lang="zh-CN" altLang="en-US" sz="2400" dirty="0">
              <a:solidFill>
                <a:srgbClr val="FF0000"/>
              </a:solidFill>
            </a:endParaRPr>
          </a:p>
        </p:txBody>
      </p:sp>
      <p:sp>
        <p:nvSpPr>
          <p:cNvPr id="6" name="文本框 5"/>
          <p:cNvSpPr txBox="1"/>
          <p:nvPr/>
        </p:nvSpPr>
        <p:spPr>
          <a:xfrm>
            <a:off x="14266" y="4831217"/>
            <a:ext cx="2879314" cy="461665"/>
          </a:xfrm>
          <a:prstGeom prst="rect">
            <a:avLst/>
          </a:prstGeom>
          <a:noFill/>
        </p:spPr>
        <p:txBody>
          <a:bodyPr wrap="none" rtlCol="0">
            <a:spAutoFit/>
          </a:bodyPr>
          <a:lstStyle/>
          <a:p>
            <a:r>
              <a:rPr lang="en-US" altLang="zh-CN" sz="2400" dirty="0" smtClean="0">
                <a:solidFill>
                  <a:srgbClr val="FF0000"/>
                </a:solidFill>
              </a:rPr>
              <a:t>2.</a:t>
            </a:r>
            <a:r>
              <a:rPr lang="zh-CN" altLang="en-US" sz="2400" dirty="0" smtClean="0">
                <a:solidFill>
                  <a:srgbClr val="FF0000"/>
                </a:solidFill>
              </a:rPr>
              <a:t>空间观测的必要性</a:t>
            </a:r>
            <a:endParaRPr lang="zh-CN" altLang="en-US" sz="2400" dirty="0">
              <a:solidFill>
                <a:srgbClr val="FF0000"/>
              </a:solidFill>
            </a:endParaRPr>
          </a:p>
        </p:txBody>
      </p:sp>
      <p:sp>
        <p:nvSpPr>
          <p:cNvPr id="8" name="矩形 7"/>
          <p:cNvSpPr/>
          <p:nvPr/>
        </p:nvSpPr>
        <p:spPr>
          <a:xfrm>
            <a:off x="80682" y="1278967"/>
            <a:ext cx="11905130" cy="646331"/>
          </a:xfrm>
          <a:prstGeom prst="rect">
            <a:avLst/>
          </a:prstGeom>
        </p:spPr>
        <p:txBody>
          <a:bodyPr wrap="square">
            <a:spAutoFit/>
          </a:bodyPr>
          <a:lstStyle/>
          <a:p>
            <a:r>
              <a:rPr lang="en-US" altLang="zh-CN" dirty="0" smtClean="0"/>
              <a:t>In the early stage of ground-based observations, the images are recorded at the video rate (30 Hz) (e.g., Davis, 1966; </a:t>
            </a:r>
            <a:r>
              <a:rPr lang="en-US" altLang="zh-CN" dirty="0" err="1" smtClean="0"/>
              <a:t>Scourfield</a:t>
            </a:r>
            <a:r>
              <a:rPr lang="en-US" altLang="zh-CN" dirty="0" smtClean="0"/>
              <a:t> &amp; Parsons, 1969).</a:t>
            </a:r>
            <a:endParaRPr lang="zh-CN" altLang="en-US" dirty="0"/>
          </a:p>
        </p:txBody>
      </p:sp>
      <p:sp>
        <p:nvSpPr>
          <p:cNvPr id="9" name="矩形 8"/>
          <p:cNvSpPr/>
          <p:nvPr/>
        </p:nvSpPr>
        <p:spPr>
          <a:xfrm>
            <a:off x="14266" y="1933369"/>
            <a:ext cx="11447930" cy="923330"/>
          </a:xfrm>
          <a:prstGeom prst="rect">
            <a:avLst/>
          </a:prstGeom>
        </p:spPr>
        <p:txBody>
          <a:bodyPr wrap="square">
            <a:spAutoFit/>
          </a:bodyPr>
          <a:lstStyle/>
          <a:p>
            <a:r>
              <a:rPr lang="en-US" altLang="zh-CN" dirty="0" smtClean="0"/>
              <a:t>Recently, the Electron Multiplying Charge Coupled Device (EMCCD) all-sky imagers (ASIs) are used to obtain images with further improved temporal resolution such as 0.01 s (i.e., 100 Hz sampling) (e.g., </a:t>
            </a:r>
            <a:r>
              <a:rPr lang="en-US" altLang="zh-CN" dirty="0" err="1" smtClean="0"/>
              <a:t>Nishiyama</a:t>
            </a:r>
            <a:r>
              <a:rPr lang="en-US" altLang="zh-CN" dirty="0" smtClean="0"/>
              <a:t> et al., 2012; Ozaki et al., 2016).</a:t>
            </a:r>
            <a:endParaRPr lang="zh-CN" altLang="en-US" dirty="0"/>
          </a:p>
        </p:txBody>
      </p:sp>
      <p:sp>
        <p:nvSpPr>
          <p:cNvPr id="10" name="文本框 9"/>
          <p:cNvSpPr txBox="1"/>
          <p:nvPr/>
        </p:nvSpPr>
        <p:spPr>
          <a:xfrm>
            <a:off x="0" y="5449311"/>
            <a:ext cx="5206875" cy="646331"/>
          </a:xfrm>
          <a:prstGeom prst="rect">
            <a:avLst/>
          </a:prstGeom>
          <a:noFill/>
        </p:spPr>
        <p:txBody>
          <a:bodyPr wrap="none" rtlCol="0">
            <a:spAutoFit/>
          </a:bodyPr>
          <a:lstStyle/>
          <a:p>
            <a:r>
              <a:rPr lang="en-US" altLang="zh-CN" dirty="0" smtClean="0"/>
              <a:t>1.</a:t>
            </a:r>
            <a:r>
              <a:rPr lang="zh-CN" altLang="en-US" dirty="0" smtClean="0"/>
              <a:t>可以从太空的宽视场进行观测</a:t>
            </a:r>
            <a:endParaRPr lang="en-US" altLang="zh-CN" dirty="0" smtClean="0"/>
          </a:p>
          <a:p>
            <a:r>
              <a:rPr lang="en-US" altLang="zh-CN" dirty="0" smtClean="0"/>
              <a:t>2.</a:t>
            </a:r>
            <a:r>
              <a:rPr lang="zh-CN" altLang="en-US" dirty="0" smtClean="0"/>
              <a:t>不受天气影响，光污染和其他的光源污染减少。</a:t>
            </a:r>
            <a:endParaRPr lang="en-US" altLang="zh-CN" dirty="0" smtClean="0"/>
          </a:p>
        </p:txBody>
      </p:sp>
      <p:sp>
        <p:nvSpPr>
          <p:cNvPr id="12" name="文本框 11"/>
          <p:cNvSpPr txBox="1"/>
          <p:nvPr/>
        </p:nvSpPr>
        <p:spPr>
          <a:xfrm>
            <a:off x="80682" y="3079112"/>
            <a:ext cx="2031325" cy="369332"/>
          </a:xfrm>
          <a:prstGeom prst="rect">
            <a:avLst/>
          </a:prstGeom>
          <a:noFill/>
        </p:spPr>
        <p:txBody>
          <a:bodyPr wrap="none" rtlCol="0">
            <a:spAutoFit/>
          </a:bodyPr>
          <a:lstStyle/>
          <a:p>
            <a:r>
              <a:rPr lang="zh-CN" altLang="en-US" dirty="0" smtClean="0">
                <a:solidFill>
                  <a:srgbClr val="FF0000"/>
                </a:solidFill>
              </a:rPr>
              <a:t>局限：有限的视场</a:t>
            </a:r>
            <a:endParaRPr lang="en-US" altLang="zh-CN" dirty="0" smtClean="0">
              <a:solidFill>
                <a:srgbClr val="FF0000"/>
              </a:solidFill>
            </a:endParaRPr>
          </a:p>
        </p:txBody>
      </p:sp>
      <p:sp>
        <p:nvSpPr>
          <p:cNvPr id="13" name="文本框 12"/>
          <p:cNvSpPr txBox="1"/>
          <p:nvPr/>
        </p:nvSpPr>
        <p:spPr>
          <a:xfrm>
            <a:off x="80682" y="3466373"/>
            <a:ext cx="9659696" cy="369332"/>
          </a:xfrm>
          <a:prstGeom prst="rect">
            <a:avLst/>
          </a:prstGeom>
          <a:noFill/>
        </p:spPr>
        <p:txBody>
          <a:bodyPr wrap="none" rtlCol="0">
            <a:spAutoFit/>
          </a:bodyPr>
          <a:lstStyle/>
          <a:p>
            <a:r>
              <a:rPr lang="en-US" altLang="zh-CN" dirty="0" smtClean="0"/>
              <a:t>Themis-GBO </a:t>
            </a:r>
            <a:r>
              <a:rPr lang="zh-CN" altLang="en-US" dirty="0" smtClean="0"/>
              <a:t>单个</a:t>
            </a:r>
            <a:r>
              <a:rPr lang="en-US" altLang="zh-CN" dirty="0" smtClean="0"/>
              <a:t>ASI(all sky imager</a:t>
            </a:r>
            <a:r>
              <a:rPr lang="zh-CN" altLang="en-US" dirty="0" smtClean="0"/>
              <a:t>）对天空进行覆盖，通过多个地面台站部署为网络进行观测。</a:t>
            </a:r>
            <a:endParaRPr lang="zh-CN" altLang="en-US" dirty="0"/>
          </a:p>
        </p:txBody>
      </p:sp>
      <p:sp>
        <p:nvSpPr>
          <p:cNvPr id="15" name="文本框 14"/>
          <p:cNvSpPr txBox="1"/>
          <p:nvPr/>
        </p:nvSpPr>
        <p:spPr>
          <a:xfrm>
            <a:off x="196097" y="3833814"/>
            <a:ext cx="2492990" cy="369332"/>
          </a:xfrm>
          <a:prstGeom prst="rect">
            <a:avLst/>
          </a:prstGeom>
          <a:noFill/>
        </p:spPr>
        <p:txBody>
          <a:bodyPr wrap="none" rtlCol="0">
            <a:spAutoFit/>
          </a:bodyPr>
          <a:lstStyle/>
          <a:p>
            <a:r>
              <a:rPr lang="zh-CN" altLang="en-US" dirty="0" smtClean="0">
                <a:solidFill>
                  <a:srgbClr val="FF0000"/>
                </a:solidFill>
              </a:rPr>
              <a:t>优点：解决了视场问题</a:t>
            </a:r>
            <a:endParaRPr lang="zh-CN" altLang="en-US" dirty="0">
              <a:solidFill>
                <a:srgbClr val="FF0000"/>
              </a:solidFill>
            </a:endParaRPr>
          </a:p>
        </p:txBody>
      </p:sp>
      <p:sp>
        <p:nvSpPr>
          <p:cNvPr id="16" name="文本框 15"/>
          <p:cNvSpPr txBox="1"/>
          <p:nvPr/>
        </p:nvSpPr>
        <p:spPr>
          <a:xfrm>
            <a:off x="80682" y="2792204"/>
            <a:ext cx="7036157" cy="369332"/>
          </a:xfrm>
          <a:prstGeom prst="rect">
            <a:avLst/>
          </a:prstGeom>
          <a:noFill/>
        </p:spPr>
        <p:txBody>
          <a:bodyPr wrap="none" rtlCol="0">
            <a:spAutoFit/>
          </a:bodyPr>
          <a:lstStyle/>
          <a:p>
            <a:r>
              <a:rPr lang="zh-CN" altLang="en-US" dirty="0" smtClean="0">
                <a:solidFill>
                  <a:srgbClr val="FF0000"/>
                </a:solidFill>
              </a:rPr>
              <a:t>优点：高时间分辨率，能观测到</a:t>
            </a:r>
            <a:r>
              <a:rPr lang="en-US" altLang="zh-CN" dirty="0" err="1" smtClean="0">
                <a:solidFill>
                  <a:srgbClr val="FF0000"/>
                </a:solidFill>
              </a:rPr>
              <a:t>PsA</a:t>
            </a:r>
            <a:r>
              <a:rPr lang="en-US" altLang="zh-CN" dirty="0" smtClean="0">
                <a:solidFill>
                  <a:srgbClr val="FF0000"/>
                </a:solidFill>
              </a:rPr>
              <a:t>(pulsating aurora)</a:t>
            </a:r>
            <a:r>
              <a:rPr lang="zh-CN" altLang="en-US" dirty="0" smtClean="0">
                <a:solidFill>
                  <a:srgbClr val="FF0000"/>
                </a:solidFill>
              </a:rPr>
              <a:t>的快速时间变化</a:t>
            </a:r>
            <a:endParaRPr lang="zh-CN" altLang="en-US" dirty="0">
              <a:solidFill>
                <a:srgbClr val="FF0000"/>
              </a:solidFill>
            </a:endParaRPr>
          </a:p>
        </p:txBody>
      </p:sp>
      <p:sp>
        <p:nvSpPr>
          <p:cNvPr id="17" name="矩形 16"/>
          <p:cNvSpPr/>
          <p:nvPr/>
        </p:nvSpPr>
        <p:spPr>
          <a:xfrm>
            <a:off x="196097" y="4140542"/>
            <a:ext cx="6038448" cy="369332"/>
          </a:xfrm>
          <a:prstGeom prst="rect">
            <a:avLst/>
          </a:prstGeom>
        </p:spPr>
        <p:txBody>
          <a:bodyPr wrap="none">
            <a:spAutoFit/>
          </a:bodyPr>
          <a:lstStyle/>
          <a:p>
            <a:r>
              <a:rPr lang="zh-CN" altLang="en-US" dirty="0" smtClean="0">
                <a:solidFill>
                  <a:srgbClr val="FF0000"/>
                </a:solidFill>
              </a:rPr>
              <a:t>局限：</a:t>
            </a:r>
            <a:r>
              <a:rPr lang="en-US" altLang="zh-CN" dirty="0" smtClean="0">
                <a:solidFill>
                  <a:srgbClr val="FF0000"/>
                </a:solidFill>
              </a:rPr>
              <a:t>3s</a:t>
            </a:r>
            <a:r>
              <a:rPr lang="zh-CN" altLang="en-US" dirty="0" smtClean="0">
                <a:solidFill>
                  <a:srgbClr val="FF0000"/>
                </a:solidFill>
              </a:rPr>
              <a:t>的时间分辨率使其无法观测到</a:t>
            </a:r>
            <a:r>
              <a:rPr lang="en-US" altLang="zh-CN" dirty="0" err="1" smtClean="0">
                <a:solidFill>
                  <a:srgbClr val="FF0000"/>
                </a:solidFill>
              </a:rPr>
              <a:t>PsA</a:t>
            </a:r>
            <a:r>
              <a:rPr lang="zh-CN" altLang="en-US" dirty="0" smtClean="0">
                <a:solidFill>
                  <a:srgbClr val="FF0000"/>
                </a:solidFill>
              </a:rPr>
              <a:t>的快速时间变化</a:t>
            </a:r>
            <a:endParaRPr lang="en-US" altLang="zh-CN" dirty="0" smtClean="0">
              <a:solidFill>
                <a:srgbClr val="FF0000"/>
              </a:solidFill>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 y="551477"/>
            <a:ext cx="11351741" cy="6306523"/>
          </a:xfrm>
          <a:prstGeom prst="rect">
            <a:avLst/>
          </a:prstGeom>
        </p:spPr>
      </p:pic>
    </p:spTree>
    <p:extLst>
      <p:ext uri="{BB962C8B-B14F-4D97-AF65-F5344CB8AC3E}">
        <p14:creationId xmlns:p14="http://schemas.microsoft.com/office/powerpoint/2010/main" val="8721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217138" y="0"/>
            <a:ext cx="2840834"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1.1</a:t>
            </a:r>
            <a:r>
              <a:rPr lang="zh-CN" altLang="en-US" sz="3600" b="1" dirty="0" smtClean="0">
                <a:solidFill>
                  <a:srgbClr val="002060"/>
                </a:solidFill>
                <a:latin typeface="微软雅黑" panose="020B0503020204020204" pitchFamily="34" charset="-122"/>
                <a:ea typeface="微软雅黑" panose="020B0503020204020204" pitchFamily="34" charset="-122"/>
              </a:rPr>
              <a:t>相关示例</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pic>
        <p:nvPicPr>
          <p:cNvPr id="5" name="2008012907093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89607"/>
            <a:ext cx="4521200" cy="2648131"/>
          </a:xfrm>
          <a:prstGeom prst="rect">
            <a:avLst/>
          </a:prstGeom>
        </p:spPr>
      </p:pic>
      <p:pic>
        <p:nvPicPr>
          <p:cNvPr id="6" name="图片 5">
            <a:extLst>
              <a:ext uri="{FF2B5EF4-FFF2-40B4-BE49-F238E27FC236}">
                <a16:creationId xmlns="" xmlns:a16="http://schemas.microsoft.com/office/drawing/2014/main" id="{47B181A4-07E2-E045-B363-9817E1007FD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2388" y="1189607"/>
            <a:ext cx="6168201" cy="4433395"/>
          </a:xfrm>
          <a:prstGeom prst="rect">
            <a:avLst/>
          </a:prstGeom>
        </p:spPr>
      </p:pic>
      <p:sp>
        <p:nvSpPr>
          <p:cNvPr id="7" name="文本框 6"/>
          <p:cNvSpPr txBox="1"/>
          <p:nvPr/>
        </p:nvSpPr>
        <p:spPr>
          <a:xfrm>
            <a:off x="37735" y="733301"/>
            <a:ext cx="2331087" cy="369332"/>
          </a:xfrm>
          <a:prstGeom prst="rect">
            <a:avLst/>
          </a:prstGeom>
          <a:noFill/>
        </p:spPr>
        <p:txBody>
          <a:bodyPr wrap="none" rtlCol="0">
            <a:spAutoFit/>
          </a:bodyPr>
          <a:lstStyle/>
          <a:p>
            <a:r>
              <a:rPr lang="en-US" altLang="zh-CN" dirty="0" smtClean="0"/>
              <a:t>Themis-GBO </a:t>
            </a:r>
            <a:r>
              <a:rPr lang="zh-CN" altLang="en-US" dirty="0" smtClean="0"/>
              <a:t>地面观测</a:t>
            </a:r>
            <a:endParaRPr lang="zh-CN" altLang="en-US" dirty="0"/>
          </a:p>
        </p:txBody>
      </p:sp>
      <p:sp>
        <p:nvSpPr>
          <p:cNvPr id="8" name="文本框 7"/>
          <p:cNvSpPr txBox="1"/>
          <p:nvPr/>
        </p:nvSpPr>
        <p:spPr>
          <a:xfrm>
            <a:off x="5759463" y="646327"/>
            <a:ext cx="3283869" cy="369332"/>
          </a:xfrm>
          <a:prstGeom prst="rect">
            <a:avLst/>
          </a:prstGeom>
          <a:noFill/>
        </p:spPr>
        <p:txBody>
          <a:bodyPr wrap="square" rtlCol="0">
            <a:spAutoFit/>
          </a:bodyPr>
          <a:lstStyle/>
          <a:p>
            <a:r>
              <a:rPr lang="en-US" altLang="zh-CN" dirty="0" smtClean="0"/>
              <a:t>IMAGE</a:t>
            </a:r>
            <a:r>
              <a:rPr lang="zh-CN" altLang="en-US" dirty="0" smtClean="0"/>
              <a:t>卫星拍摄结果</a:t>
            </a:r>
            <a:endParaRPr lang="zh-CN" altLang="en-US" dirty="0"/>
          </a:p>
        </p:txBody>
      </p:sp>
    </p:spTree>
    <p:extLst>
      <p:ext uri="{BB962C8B-B14F-4D97-AF65-F5344CB8AC3E}">
        <p14:creationId xmlns:p14="http://schemas.microsoft.com/office/powerpoint/2010/main" val="1112023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161389" y="79527"/>
            <a:ext cx="6958948"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a:solidFill>
                  <a:srgbClr val="002060"/>
                </a:solidFill>
                <a:latin typeface="微软雅黑" panose="020B0503020204020204" pitchFamily="34" charset="-122"/>
                <a:ea typeface="微软雅黑" panose="020B0503020204020204" pitchFamily="34" charset="-122"/>
              </a:rPr>
              <a:t>2</a:t>
            </a:r>
            <a:r>
              <a:rPr lang="en-US" altLang="zh-CN" sz="3600" b="1" dirty="0" smtClean="0">
                <a:solidFill>
                  <a:srgbClr val="002060"/>
                </a:solidFill>
                <a:latin typeface="微软雅黑" panose="020B0503020204020204" pitchFamily="34" charset="-122"/>
                <a:ea typeface="微软雅黑" panose="020B0503020204020204" pitchFamily="34" charset="-122"/>
              </a:rPr>
              <a:t>.ISS</a:t>
            </a:r>
            <a:r>
              <a:rPr lang="zh-CN" altLang="en-US" sz="3600" b="1" dirty="0" smtClean="0">
                <a:solidFill>
                  <a:srgbClr val="002060"/>
                </a:solidFill>
                <a:latin typeface="微软雅黑" panose="020B0503020204020204" pitchFamily="34" charset="-122"/>
                <a:ea typeface="微软雅黑" panose="020B0503020204020204" pitchFamily="34" charset="-122"/>
              </a:rPr>
              <a:t>的单反相机指标和拍摄参数</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8723" y="986798"/>
            <a:ext cx="2635658" cy="523220"/>
          </a:xfrm>
          <a:prstGeom prst="rect">
            <a:avLst/>
          </a:prstGeom>
          <a:noFill/>
        </p:spPr>
        <p:txBody>
          <a:bodyPr wrap="non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1.</a:t>
            </a:r>
            <a:r>
              <a:rPr lang="zh-CN" altLang="en-US" sz="2800" dirty="0" smtClean="0">
                <a:solidFill>
                  <a:srgbClr val="FF0000"/>
                </a:solidFill>
                <a:latin typeface="微软雅黑" panose="020B0503020204020204" pitchFamily="34" charset="-122"/>
                <a:ea typeface="微软雅黑" panose="020B0503020204020204" pitchFamily="34" charset="-122"/>
              </a:rPr>
              <a:t>单反相机指标</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8723" y="3424254"/>
            <a:ext cx="3353803" cy="523220"/>
          </a:xfrm>
          <a:prstGeom prst="rect">
            <a:avLst/>
          </a:prstGeom>
          <a:noFill/>
        </p:spPr>
        <p:txBody>
          <a:bodyPr wrap="non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r>
              <a:rPr lang="en-US" altLang="zh-CN" sz="2800" dirty="0" smtClean="0">
                <a:solidFill>
                  <a:srgbClr val="FF0000"/>
                </a:solidFill>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单反相机拍摄参数</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58723" y="1554379"/>
            <a:ext cx="8749553" cy="369332"/>
          </a:xfrm>
          <a:prstGeom prst="rect">
            <a:avLst/>
          </a:prstGeom>
        </p:spPr>
        <p:txBody>
          <a:bodyPr wrap="square">
            <a:spAutoFit/>
          </a:bodyPr>
          <a:lstStyle/>
          <a:p>
            <a:r>
              <a:rPr lang="en-US" altLang="zh-CN" dirty="0" smtClean="0"/>
              <a:t>Nikon DSLR cameras are used (D2XS, D3S,D4S)</a:t>
            </a:r>
            <a:endParaRPr lang="zh-CN" altLang="en-US" dirty="0"/>
          </a:p>
        </p:txBody>
      </p:sp>
      <p:sp>
        <p:nvSpPr>
          <p:cNvPr id="10" name="矩形 9"/>
          <p:cNvSpPr/>
          <p:nvPr/>
        </p:nvSpPr>
        <p:spPr>
          <a:xfrm>
            <a:off x="58723" y="2068740"/>
            <a:ext cx="11689977" cy="923330"/>
          </a:xfrm>
          <a:prstGeom prst="rect">
            <a:avLst/>
          </a:prstGeom>
        </p:spPr>
        <p:txBody>
          <a:bodyPr wrap="square">
            <a:spAutoFit/>
          </a:bodyPr>
          <a:lstStyle/>
          <a:p>
            <a:r>
              <a:rPr lang="en-US" altLang="zh-CN" dirty="0" smtClean="0"/>
              <a:t>Sequences are typically set up with a timer interval between 1 and 3 s, limited by the camera’s technical capability,</a:t>
            </a:r>
          </a:p>
          <a:p>
            <a:r>
              <a:rPr lang="en-US" altLang="zh-CN" dirty="0" smtClean="0"/>
              <a:t>especially at exposure times of the order of 0.5 s. The cameras feature an integrated dark field sensor correction, which</a:t>
            </a:r>
          </a:p>
          <a:p>
            <a:r>
              <a:rPr lang="en-US" altLang="zh-CN" dirty="0" smtClean="0"/>
              <a:t>was sometimes used at the cost of a lower frame rate.</a:t>
            </a:r>
            <a:endParaRPr lang="zh-CN" altLang="en-US" dirty="0"/>
          </a:p>
        </p:txBody>
      </p:sp>
      <p:sp>
        <p:nvSpPr>
          <p:cNvPr id="11" name="矩形 10"/>
          <p:cNvSpPr/>
          <p:nvPr/>
        </p:nvSpPr>
        <p:spPr>
          <a:xfrm>
            <a:off x="161364" y="4027892"/>
            <a:ext cx="12030636" cy="2308324"/>
          </a:xfrm>
          <a:prstGeom prst="rect">
            <a:avLst/>
          </a:prstGeom>
        </p:spPr>
        <p:txBody>
          <a:bodyPr wrap="square">
            <a:spAutoFit/>
          </a:bodyPr>
          <a:lstStyle/>
          <a:p>
            <a:r>
              <a:rPr lang="en-US" altLang="zh-CN" dirty="0" smtClean="0"/>
              <a:t>For the newest available camera model, the </a:t>
            </a:r>
            <a:r>
              <a:rPr lang="en-US" altLang="zh-CN" dirty="0" smtClean="0">
                <a:solidFill>
                  <a:srgbClr val="FF0000"/>
                </a:solidFill>
              </a:rPr>
              <a:t>Nikon D4S</a:t>
            </a:r>
            <a:r>
              <a:rPr lang="en-US" altLang="zh-CN" dirty="0" smtClean="0"/>
              <a:t>,</a:t>
            </a:r>
          </a:p>
          <a:p>
            <a:r>
              <a:rPr lang="en-US" altLang="zh-CN" dirty="0" smtClean="0"/>
              <a:t>typical settings are </a:t>
            </a:r>
            <a:r>
              <a:rPr lang="en-US" altLang="zh-CN" dirty="0" smtClean="0">
                <a:solidFill>
                  <a:srgbClr val="FF0000"/>
                </a:solidFill>
              </a:rPr>
              <a:t>ISO 5600–12800</a:t>
            </a:r>
            <a:r>
              <a:rPr lang="en-US" altLang="zh-CN" dirty="0" smtClean="0"/>
              <a:t>, exposure times between </a:t>
            </a:r>
            <a:r>
              <a:rPr lang="en-US" altLang="zh-CN" dirty="0" smtClean="0">
                <a:solidFill>
                  <a:srgbClr val="FF0000"/>
                </a:solidFill>
              </a:rPr>
              <a:t>0.1 and 1 s, </a:t>
            </a:r>
            <a:r>
              <a:rPr lang="en-US" altLang="zh-CN" dirty="0" smtClean="0"/>
              <a:t>and</a:t>
            </a:r>
            <a:r>
              <a:rPr lang="en-US" altLang="zh-CN" dirty="0" smtClean="0">
                <a:solidFill>
                  <a:srgbClr val="FF0000"/>
                </a:solidFill>
              </a:rPr>
              <a:t> a fully open aperture limited by the lens speed</a:t>
            </a:r>
            <a:r>
              <a:rPr lang="en-US" altLang="zh-CN" dirty="0" smtClean="0"/>
              <a:t>. </a:t>
            </a:r>
            <a:r>
              <a:rPr lang="en-US" altLang="zh-CN" dirty="0" smtClean="0">
                <a:solidFill>
                  <a:srgbClr val="FF0000"/>
                </a:solidFill>
              </a:rPr>
              <a:t>Typical lenses included 28 mm f1.4 and 17–35 mm f2.8.</a:t>
            </a:r>
          </a:p>
          <a:p>
            <a:endParaRPr lang="en-US" altLang="zh-CN" dirty="0" smtClean="0"/>
          </a:p>
          <a:p>
            <a:r>
              <a:rPr lang="en-US" altLang="zh-CN" dirty="0" smtClean="0"/>
              <a:t>Lenses are focused to infinity, which was typically done</a:t>
            </a:r>
          </a:p>
          <a:p>
            <a:r>
              <a:rPr lang="en-US" altLang="zh-CN" dirty="0" smtClean="0"/>
              <a:t>during the previous day pass on a part of Earth structure, or</a:t>
            </a:r>
          </a:p>
          <a:p>
            <a:r>
              <a:rPr lang="en-US" altLang="zh-CN" dirty="0" smtClean="0"/>
              <a:t>during a night pass by manually focusing on a star using the</a:t>
            </a:r>
          </a:p>
          <a:p>
            <a:r>
              <a:rPr lang="en-US" altLang="zh-CN" dirty="0" smtClean="0"/>
              <a:t>camera’s live mode display in its maximum zoom setting.</a:t>
            </a:r>
            <a:endParaRPr lang="zh-CN" altLang="en-US" dirty="0"/>
          </a:p>
        </p:txBody>
      </p:sp>
    </p:spTree>
    <p:extLst>
      <p:ext uri="{BB962C8B-B14F-4D97-AF65-F5344CB8AC3E}">
        <p14:creationId xmlns:p14="http://schemas.microsoft.com/office/powerpoint/2010/main" val="4199323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132923" y="0"/>
            <a:ext cx="3478828"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991" y="646326"/>
            <a:ext cx="5973009" cy="52013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2590"/>
            <a:ext cx="6058746" cy="4648849"/>
          </a:xfrm>
          <a:prstGeom prst="rect">
            <a:avLst/>
          </a:prstGeom>
        </p:spPr>
      </p:pic>
      <p:sp>
        <p:nvSpPr>
          <p:cNvPr id="8" name="文本框 7"/>
          <p:cNvSpPr txBox="1"/>
          <p:nvPr/>
        </p:nvSpPr>
        <p:spPr>
          <a:xfrm>
            <a:off x="403654" y="737924"/>
            <a:ext cx="663964" cy="369332"/>
          </a:xfrm>
          <a:prstGeom prst="rect">
            <a:avLst/>
          </a:prstGeom>
          <a:noFill/>
        </p:spPr>
        <p:txBody>
          <a:bodyPr wrap="none" rtlCol="0">
            <a:spAutoFit/>
          </a:bodyPr>
          <a:lstStyle/>
          <a:p>
            <a:r>
              <a:rPr lang="zh-CN" altLang="en-US" dirty="0" smtClean="0">
                <a:solidFill>
                  <a:srgbClr val="FF0000"/>
                </a:solidFill>
              </a:rPr>
              <a:t>目的</a:t>
            </a:r>
            <a:endParaRPr lang="zh-CN" altLang="en-US" dirty="0">
              <a:solidFill>
                <a:srgbClr val="FF0000"/>
              </a:solidFill>
            </a:endParaRPr>
          </a:p>
        </p:txBody>
      </p:sp>
      <p:cxnSp>
        <p:nvCxnSpPr>
          <p:cNvPr id="10" name="直接箭头连接符 9"/>
          <p:cNvCxnSpPr/>
          <p:nvPr/>
        </p:nvCxnSpPr>
        <p:spPr>
          <a:xfrm>
            <a:off x="5881816" y="3048000"/>
            <a:ext cx="1289949" cy="0"/>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114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204442" y="41790"/>
            <a:ext cx="7172148"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数据处理方法（确定成像参数）</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887"/>
            <a:ext cx="6763265" cy="6257382"/>
          </a:xfrm>
          <a:prstGeom prst="rect">
            <a:avLst/>
          </a:prstGeom>
        </p:spPr>
      </p:pic>
      <p:sp>
        <p:nvSpPr>
          <p:cNvPr id="9" name="文本框 8"/>
          <p:cNvSpPr txBox="1"/>
          <p:nvPr/>
        </p:nvSpPr>
        <p:spPr>
          <a:xfrm>
            <a:off x="7677665" y="823784"/>
            <a:ext cx="184731" cy="646331"/>
          </a:xfrm>
          <a:prstGeom prst="rect">
            <a:avLst/>
          </a:prstGeom>
          <a:noFill/>
        </p:spPr>
        <p:txBody>
          <a:bodyPr wrap="none" rtlCol="0">
            <a:spAutoFit/>
          </a:bodyPr>
          <a:lstStyle/>
          <a:p>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6694658" y="48656"/>
                <a:ext cx="5579720" cy="395878"/>
              </a:xfrm>
              <a:prstGeom prst="rect">
                <a:avLst/>
              </a:prstGeom>
              <a:noFill/>
            </p:spPr>
            <p:txBody>
              <a:bodyPr wrap="square" rtlCol="0">
                <a:spAutoFit/>
              </a:bodyPr>
              <a:lstStyle/>
              <a:p>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𝑥</m:t>
                        </m:r>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𝑦</m:t>
                        </m:r>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𝑧</m:t>
                        </m:r>
                        <m:r>
                          <a:rPr lang="en-US" altLang="zh-CN" i="1" dirty="0" smtClean="0">
                            <a:solidFill>
                              <a:srgbClr val="FF0000"/>
                            </a:solidFill>
                            <a:latin typeface="Cambria Math" panose="02040503050406030204" pitchFamily="18" charset="0"/>
                          </a:rPr>
                          <m:t>]</m:t>
                        </m:r>
                        <m:r>
                          <m:rPr>
                            <m:nor/>
                          </m:rPr>
                          <a:rPr lang="zh-CN" altLang="en-US" dirty="0">
                            <a:solidFill>
                              <a:srgbClr val="FF0000"/>
                            </a:solidFill>
                          </a:rPr>
                          <m:t> </m:t>
                        </m:r>
                      </m:e>
                      <m:sup>
                        <m:r>
                          <a:rPr lang="en-US" altLang="zh-CN" b="0" i="1" dirty="0" smtClean="0">
                            <a:solidFill>
                              <a:srgbClr val="FF0000"/>
                            </a:solidFill>
                            <a:latin typeface="Cambria Math" panose="02040503050406030204" pitchFamily="18" charset="0"/>
                          </a:rPr>
                          <m:t>𝑇</m:t>
                        </m:r>
                      </m:sup>
                    </m:sSup>
                  </m:oMath>
                </a14:m>
                <a:r>
                  <a:rPr lang="en-US" altLang="zh-CN"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t>城市灯光在固定在</a:t>
                </a:r>
                <a:r>
                  <a:rPr lang="en-US" altLang="zh-CN" sz="1200" dirty="0" smtClean="0"/>
                  <a:t>ISS</a:t>
                </a:r>
                <a:r>
                  <a:rPr lang="zh-CN" altLang="en-US" sz="1200" dirty="0" smtClean="0"/>
                  <a:t>上的照相机上的照相机机坐标系中的位置</a:t>
                </a:r>
                <a:endParaRPr lang="zh-CN" altLang="en-US" sz="12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694658" y="48656"/>
                <a:ext cx="5579720" cy="395878"/>
              </a:xfrm>
              <a:prstGeom prst="rect">
                <a:avLst/>
              </a:prstGeom>
              <a:blipFill rotWithShape="0">
                <a:blip r:embed="rId3"/>
                <a:stretch>
                  <a:fillRect l="-328" t="-3077"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689970" y="399122"/>
                <a:ext cx="3354893" cy="395878"/>
              </a:xfrm>
              <a:prstGeom prst="rect">
                <a:avLst/>
              </a:prstGeom>
              <a:noFill/>
            </p:spPr>
            <p:txBody>
              <a:bodyPr wrap="none" rtlCol="0">
                <a:spAutoFit/>
              </a:bodyPr>
              <a:lstStyle/>
              <a:p>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𝑋</m:t>
                        </m:r>
                        <m:r>
                          <a:rPr lang="en-US" altLang="zh-CN" b="0" i="1" dirty="0" smtClean="0">
                            <a:solidFill>
                              <a:srgbClr val="FF0000"/>
                            </a:solidFill>
                            <a:latin typeface="Cambria Math" panose="02040503050406030204" pitchFamily="18" charset="0"/>
                          </a:rPr>
                          <m:t> </m:t>
                        </m:r>
                        <m:r>
                          <a:rPr lang="en-US" altLang="zh-CN" b="0" i="1" dirty="0" smtClean="0">
                            <a:solidFill>
                              <a:srgbClr val="FF0000"/>
                            </a:solidFill>
                            <a:latin typeface="Cambria Math" panose="02040503050406030204" pitchFamily="18" charset="0"/>
                          </a:rPr>
                          <m:t>𝑌</m:t>
                        </m:r>
                        <m:r>
                          <a:rPr lang="en-US" altLang="zh-CN" i="1" dirty="0" smtClean="0">
                            <a:solidFill>
                              <a:srgbClr val="FF0000"/>
                            </a:solidFill>
                            <a:latin typeface="Cambria Math" panose="02040503050406030204" pitchFamily="18" charset="0"/>
                          </a:rPr>
                          <m:t> </m:t>
                        </m:r>
                        <m:r>
                          <a:rPr lang="en-US" altLang="zh-CN" b="0" i="1" dirty="0" smtClean="0">
                            <a:solidFill>
                              <a:srgbClr val="FF0000"/>
                            </a:solidFill>
                            <a:latin typeface="Cambria Math" panose="02040503050406030204" pitchFamily="18" charset="0"/>
                          </a:rPr>
                          <m:t>𝑍</m:t>
                        </m:r>
                        <m:r>
                          <a:rPr lang="en-US" altLang="zh-CN" i="1" dirty="0" smtClean="0">
                            <a:solidFill>
                              <a:srgbClr val="FF0000"/>
                            </a:solidFill>
                            <a:latin typeface="Cambria Math" panose="02040503050406030204" pitchFamily="18" charset="0"/>
                          </a:rPr>
                          <m:t>]</m:t>
                        </m:r>
                        <m:r>
                          <m:rPr>
                            <m:nor/>
                          </m:rPr>
                          <a:rPr lang="zh-CN" altLang="en-US" dirty="0">
                            <a:solidFill>
                              <a:srgbClr val="FF0000"/>
                            </a:solidFill>
                          </a:rPr>
                          <m:t> </m:t>
                        </m:r>
                      </m:e>
                      <m:sup>
                        <m:r>
                          <a:rPr lang="en-US" altLang="zh-CN" b="0" i="1" dirty="0" smtClean="0">
                            <a:solidFill>
                              <a:srgbClr val="FF0000"/>
                            </a:solidFill>
                            <a:latin typeface="Cambria Math" panose="02040503050406030204" pitchFamily="18" charset="0"/>
                          </a:rPr>
                          <m:t>𝑇</m:t>
                        </m:r>
                      </m:sup>
                    </m:sSup>
                  </m:oMath>
                </a14:m>
                <a:r>
                  <a:rPr lang="en-US" altLang="zh-CN" dirty="0" smtClean="0">
                    <a:solidFill>
                      <a:srgbClr val="FF0000"/>
                    </a:solidFill>
                  </a:rPr>
                  <a:t>:</a:t>
                </a:r>
                <a:r>
                  <a:rPr lang="zh-CN" altLang="en-US" sz="1200" dirty="0" smtClean="0">
                    <a:latin typeface="+mn-ea"/>
                  </a:rPr>
                  <a:t>城市灯光在世界坐标系中的位置 </a:t>
                </a:r>
                <a:endParaRPr lang="zh-CN" altLang="en-US" sz="1200" dirty="0">
                  <a:latin typeface="+mn-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689970" y="399122"/>
                <a:ext cx="3354893" cy="395878"/>
              </a:xfrm>
              <a:prstGeom prst="rect">
                <a:avLst/>
              </a:prstGeom>
              <a:blipFill rotWithShape="0">
                <a:blip r:embed="rId4"/>
                <a:stretch>
                  <a:fillRect l="-544"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673762" y="2091238"/>
                <a:ext cx="5024518" cy="369332"/>
              </a:xfrm>
              <a:prstGeom prst="rect">
                <a:avLst/>
              </a:prstGeom>
              <a:noFill/>
            </p:spPr>
            <p:txBody>
              <a:bodyPr wrap="square" rtlCol="0">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𝑣</m:t>
                        </m:r>
                      </m:e>
                    </m:d>
                  </m:oMath>
                </a14:m>
                <a:r>
                  <a:rPr lang="en-US" altLang="zh-CN" dirty="0" smtClean="0">
                    <a:solidFill>
                      <a:srgbClr val="FF0000"/>
                    </a:solidFill>
                  </a:rPr>
                  <a:t>:</a:t>
                </a:r>
                <a:r>
                  <a:rPr lang="en-US" altLang="zh-CN" sz="1200" dirty="0" smtClean="0">
                    <a:latin typeface="+mn-ea"/>
                  </a:rPr>
                  <a:t>DMSP</a:t>
                </a:r>
                <a:r>
                  <a:rPr lang="zh-CN" altLang="en-US" sz="1200" dirty="0" smtClean="0">
                    <a:latin typeface="+mn-ea"/>
                  </a:rPr>
                  <a:t>图像中城市灯光的坐标投影到</a:t>
                </a:r>
                <a:r>
                  <a:rPr lang="en-US" altLang="zh-CN" sz="1200" dirty="0" smtClean="0">
                    <a:latin typeface="+mn-ea"/>
                  </a:rPr>
                  <a:t>ISS</a:t>
                </a:r>
                <a:r>
                  <a:rPr lang="zh-CN" altLang="en-US" sz="1200" dirty="0" smtClean="0">
                    <a:latin typeface="+mn-ea"/>
                  </a:rPr>
                  <a:t>图像上后的坐标</a:t>
                </a:r>
                <a:endParaRPr lang="en-US" altLang="zh-CN" sz="1200" dirty="0">
                  <a:latin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673762" y="2091238"/>
                <a:ext cx="5024518" cy="369332"/>
              </a:xfrm>
              <a:prstGeom prst="rect">
                <a:avLst/>
              </a:prstGeom>
              <a:blipFill rotWithShape="0">
                <a:blip r:embed="rId5"/>
                <a:stretch>
                  <a:fillRect t="-8197" b="-24590"/>
                </a:stretch>
              </a:blipFill>
            </p:spPr>
            <p:txBody>
              <a:bodyPr/>
              <a:lstStyle/>
              <a:p>
                <a:r>
                  <a:rPr lang="zh-CN" altLang="en-US">
                    <a:noFill/>
                  </a:rPr>
                  <a:t> </a:t>
                </a:r>
              </a:p>
            </p:txBody>
          </p:sp>
        </mc:Fallback>
      </mc:AlternateContent>
      <p:sp>
        <p:nvSpPr>
          <p:cNvPr id="14" name="文本框 13"/>
          <p:cNvSpPr txBox="1"/>
          <p:nvPr/>
        </p:nvSpPr>
        <p:spPr>
          <a:xfrm>
            <a:off x="6709794" y="1046997"/>
            <a:ext cx="2621102" cy="369332"/>
          </a:xfrm>
          <a:prstGeom prst="rect">
            <a:avLst/>
          </a:prstGeom>
          <a:noFill/>
        </p:spPr>
        <p:txBody>
          <a:bodyPr wrap="none" rtlCol="0">
            <a:spAutoFit/>
          </a:bodyPr>
          <a:lstStyle/>
          <a:p>
            <a:r>
              <a:rPr lang="en-US" altLang="zh-CN" dirty="0" smtClean="0">
                <a:solidFill>
                  <a:srgbClr val="FF0000"/>
                </a:solidFill>
              </a:rPr>
              <a:t>AOV(Angle of view):</a:t>
            </a:r>
            <a:r>
              <a:rPr lang="zh-CN" altLang="en-US" sz="1200" dirty="0" smtClean="0"/>
              <a:t>视场角</a:t>
            </a:r>
            <a:r>
              <a:rPr lang="zh-CN" altLang="en-US" sz="1600" dirty="0" smtClean="0"/>
              <a:t>  </a:t>
            </a:r>
            <a:endParaRPr lang="zh-CN" altLang="en-US" sz="1600" dirty="0"/>
          </a:p>
        </p:txBody>
      </p:sp>
      <mc:AlternateContent xmlns:mc="http://schemas.openxmlformats.org/markup-compatibility/2006" xmlns:a14="http://schemas.microsoft.com/office/drawing/2010/main">
        <mc:Choice Requires="a14">
          <p:sp>
            <p:nvSpPr>
              <p:cNvPr id="15" name="文本框 14"/>
              <p:cNvSpPr txBox="1"/>
              <p:nvPr/>
            </p:nvSpPr>
            <p:spPr>
              <a:xfrm>
                <a:off x="6689970" y="1366545"/>
                <a:ext cx="2109873" cy="394019"/>
              </a:xfrm>
              <a:prstGeom prst="rect">
                <a:avLst/>
              </a:prstGeom>
              <a:noFill/>
            </p:spPr>
            <p:txBody>
              <a:bodyPr wrap="none" rtlCol="0">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𝑁</m:t>
                        </m:r>
                      </m:e>
                      <m:sub>
                        <m:r>
                          <m:rPr>
                            <m:sty m:val="p"/>
                          </m:rPr>
                          <a:rPr lang="en-US" altLang="zh-CN" i="1">
                            <a:solidFill>
                              <a:srgbClr val="FF0000"/>
                            </a:solidFill>
                            <a:latin typeface="Cambria Math" panose="02040503050406030204" pitchFamily="18" charset="0"/>
                          </a:rPr>
                          <m:t>pix</m:t>
                        </m:r>
                      </m:sub>
                    </m:sSub>
                    <m:r>
                      <a:rPr lang="en-US" altLang="zh-CN" b="0" i="0" smtClean="0">
                        <a:solidFill>
                          <a:srgbClr val="FF0000"/>
                        </a:solidFill>
                        <a:latin typeface="Cambria Math" panose="02040503050406030204" pitchFamily="18" charset="0"/>
                      </a:rPr>
                      <m:t>:</m:t>
                    </m:r>
                  </m:oMath>
                </a14:m>
                <a:r>
                  <a:rPr lang="en-US" altLang="zh-CN" sz="1200" dirty="0" smtClean="0">
                    <a:latin typeface="+mn-ea"/>
                  </a:rPr>
                  <a:t>ISS</a:t>
                </a:r>
                <a:r>
                  <a:rPr lang="zh-CN" altLang="en-US" sz="1200" dirty="0">
                    <a:latin typeface="+mn-ea"/>
                  </a:rPr>
                  <a:t>图像的水平像素数</a:t>
                </a:r>
              </a:p>
            </p:txBody>
          </p:sp>
        </mc:Choice>
        <mc:Fallback xmlns="">
          <p:sp>
            <p:nvSpPr>
              <p:cNvPr id="15" name="文本框 14"/>
              <p:cNvSpPr txBox="1">
                <a:spLocks noRot="1" noChangeAspect="1" noMove="1" noResize="1" noEditPoints="1" noAdjustHandles="1" noChangeArrowheads="1" noChangeShapeType="1" noTextEdit="1"/>
              </p:cNvSpPr>
              <p:nvPr/>
            </p:nvSpPr>
            <p:spPr>
              <a:xfrm>
                <a:off x="6689970" y="1366545"/>
                <a:ext cx="2109873" cy="394019"/>
              </a:xfrm>
              <a:prstGeom prst="rect">
                <a:avLst/>
              </a:prstGeom>
              <a:blipFill rotWithShape="0">
                <a:blip r:embed="rId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729973" y="1773661"/>
                <a:ext cx="2444515" cy="318677"/>
              </a:xfrm>
              <a:prstGeom prst="rect">
                <a:avLst/>
              </a:prstGeom>
              <a:noFill/>
            </p:spPr>
            <p:txBody>
              <a:bodyPr wrap="none" lIns="0" tIns="0" rIns="0" bIns="0" rtlCol="0">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m:rPr>
                                <m:sty m:val="p"/>
                              </m:rPr>
                              <a:rPr lang="en-US" altLang="zh-CN" i="1">
                                <a:solidFill>
                                  <a:srgbClr val="FF0000"/>
                                </a:solidFill>
                                <a:latin typeface="Cambria Math" panose="02040503050406030204" pitchFamily="18" charset="0"/>
                              </a:rPr>
                              <m:t>x</m:t>
                            </m:r>
                          </m:sub>
                        </m:sSub>
                        <m:r>
                          <a:rPr lang="en-US" altLang="zh-CN" b="0"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𝑦</m:t>
                            </m:r>
                          </m:sub>
                        </m:sSub>
                      </m:e>
                    </m:d>
                  </m:oMath>
                </a14:m>
                <a:r>
                  <a:rPr lang="en-US" altLang="zh-CN" dirty="0" smtClean="0">
                    <a:solidFill>
                      <a:srgbClr val="FF0000"/>
                    </a:solidFill>
                  </a:rPr>
                  <a:t>:</a:t>
                </a:r>
                <a:r>
                  <a:rPr lang="en-US" altLang="zh-CN" sz="1200" dirty="0" smtClean="0">
                    <a:latin typeface="+mn-ea"/>
                  </a:rPr>
                  <a:t>ISS</a:t>
                </a:r>
                <a:r>
                  <a:rPr lang="zh-CN" altLang="en-US" sz="1200" dirty="0" smtClean="0">
                    <a:latin typeface="+mn-ea"/>
                  </a:rPr>
                  <a:t>图像中心的像素位置</a:t>
                </a:r>
                <a:endParaRPr lang="zh-CN" altLang="en-US" sz="1200" dirty="0">
                  <a:latin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729973" y="1773661"/>
                <a:ext cx="2444515" cy="318677"/>
              </a:xfrm>
              <a:prstGeom prst="rect">
                <a:avLst/>
              </a:prstGeom>
              <a:blipFill rotWithShape="0">
                <a:blip r:embed="rId7"/>
                <a:stretch>
                  <a:fillRect t="-17308" r="-2993" b="-38462"/>
                </a:stretch>
              </a:blipFill>
            </p:spPr>
            <p:txBody>
              <a:bodyPr/>
              <a:lstStyle/>
              <a:p>
                <a:r>
                  <a:rPr lang="zh-CN" altLang="en-US">
                    <a:noFill/>
                  </a:rPr>
                  <a:t> </a:t>
                </a:r>
              </a:p>
            </p:txBody>
          </p:sp>
        </mc:Fallback>
      </mc:AlternateContent>
      <p:sp>
        <p:nvSpPr>
          <p:cNvPr id="17" name="文本框 16"/>
          <p:cNvSpPr txBox="1"/>
          <p:nvPr/>
        </p:nvSpPr>
        <p:spPr>
          <a:xfrm>
            <a:off x="6689970" y="2401329"/>
            <a:ext cx="5687776" cy="369332"/>
          </a:xfrm>
          <a:prstGeom prst="rect">
            <a:avLst/>
          </a:prstGeom>
          <a:noFill/>
        </p:spPr>
        <p:txBody>
          <a:bodyPr wrap="none" rtlCol="0">
            <a:spAutoFit/>
          </a:bodyPr>
          <a:lstStyle/>
          <a:p>
            <a:r>
              <a:rPr lang="en-US" altLang="zh-CN" dirty="0" smtClean="0">
                <a:solidFill>
                  <a:srgbClr val="FF0000"/>
                </a:solidFill>
              </a:rPr>
              <a:t>R:</a:t>
            </a:r>
            <a:r>
              <a:rPr lang="zh-CN" altLang="en-US" sz="1200" dirty="0" smtClean="0">
                <a:latin typeface="+mn-ea"/>
              </a:rPr>
              <a:t>代表相机观看方向的旋转矩阵。矩阵</a:t>
            </a:r>
            <a:r>
              <a:rPr lang="en-US" altLang="zh-CN" sz="1200" dirty="0" smtClean="0">
                <a:latin typeface="+mn-ea"/>
              </a:rPr>
              <a:t>R</a:t>
            </a:r>
            <a:r>
              <a:rPr lang="zh-CN" altLang="en-US" sz="1200" dirty="0" smtClean="0">
                <a:latin typeface="+mn-ea"/>
              </a:rPr>
              <a:t>将世界坐标系中的点转换为相机坐标系</a:t>
            </a:r>
            <a:endParaRPr lang="en-US" altLang="zh-CN" sz="1200" dirty="0" smtClean="0">
              <a:latin typeface="+mn-ea"/>
            </a:endParaRPr>
          </a:p>
        </p:txBody>
      </p:sp>
      <mc:AlternateContent xmlns:mc="http://schemas.openxmlformats.org/markup-compatibility/2006" xmlns:a14="http://schemas.microsoft.com/office/drawing/2010/main">
        <mc:Choice Requires="a14">
          <p:sp>
            <p:nvSpPr>
              <p:cNvPr id="18" name="矩形 17"/>
              <p:cNvSpPr/>
              <p:nvPr/>
            </p:nvSpPr>
            <p:spPr>
              <a:xfrm>
                <a:off x="6634755" y="3611824"/>
                <a:ext cx="5007525" cy="369332"/>
              </a:xfrm>
              <a:prstGeom prst="rect">
                <a:avLst/>
              </a:prstGeom>
            </p:spPr>
            <p:txBody>
              <a:bodyPr wrap="none">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sSub>
                          <m:sSubPr>
                            <m:ctrlPr>
                              <a:rPr lang="en-US" altLang="zh-CN"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panose="02040503050406030204" pitchFamily="18" charset="0"/>
                              </a:rPr>
                              <m:t>𝑢</m:t>
                            </m:r>
                            <m:r>
                              <m:rPr>
                                <m:nor/>
                              </m:rPr>
                              <a:rPr lang="zh-CN" altLang="en-US" dirty="0">
                                <a:solidFill>
                                  <a:srgbClr val="FF0000"/>
                                </a:solidFill>
                              </a:rPr>
                              <m:t> </m:t>
                            </m:r>
                          </m:e>
                          <m:sub>
                            <m:r>
                              <a:rPr lang="en-US" altLang="zh-CN" b="0" i="1" dirty="0" smtClean="0">
                                <a:solidFill>
                                  <a:srgbClr val="FF0000"/>
                                </a:solidFill>
                                <a:latin typeface="Cambria Math" panose="02040503050406030204" pitchFamily="18" charset="0"/>
                              </a:rPr>
                              <m:t>𝑐𝑜𝑟𝑟𝑒𝑐𝑡</m:t>
                            </m:r>
                          </m:sub>
                        </m:sSub>
                        <m:r>
                          <a:rPr lang="en-US" altLang="zh-CN" b="0" i="1" dirty="0" smtClean="0">
                            <a:solidFill>
                              <a:srgbClr val="FF0000"/>
                            </a:solidFill>
                            <a:latin typeface="Cambria Math" panose="02040503050406030204" pitchFamily="18" charset="0"/>
                          </a:rPr>
                          <m:t>,</m:t>
                        </m:r>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𝑣</m:t>
                            </m:r>
                          </m:e>
                          <m:sub>
                            <m:r>
                              <a:rPr lang="en-US" altLang="zh-CN" b="0" i="1" dirty="0" smtClean="0">
                                <a:solidFill>
                                  <a:srgbClr val="FF0000"/>
                                </a:solidFill>
                                <a:latin typeface="Cambria Math" panose="02040503050406030204" pitchFamily="18" charset="0"/>
                              </a:rPr>
                              <m:t>𝑐𝑜𝑟𝑟𝑒𝑐𝑡</m:t>
                            </m:r>
                          </m:sub>
                        </m:sSub>
                      </m:e>
                    </m:d>
                  </m:oMath>
                </a14:m>
                <a:r>
                  <a:rPr lang="en-US" altLang="zh-CN" dirty="0" smtClean="0">
                    <a:solidFill>
                      <a:srgbClr val="FF0000"/>
                    </a:solidFill>
                  </a:rPr>
                  <a:t>:</a:t>
                </a:r>
                <a:r>
                  <a:rPr lang="zh-CN" altLang="en-US" dirty="0" smtClean="0">
                    <a:solidFill>
                      <a:srgbClr val="FF0000"/>
                    </a:solidFill>
                  </a:rPr>
                  <a:t> </a:t>
                </a:r>
                <a:r>
                  <a:rPr lang="en-US" altLang="zh-CN" sz="1200" dirty="0" smtClean="0">
                    <a:latin typeface="+mn-ea"/>
                  </a:rPr>
                  <a:t>DMSP</a:t>
                </a:r>
                <a:r>
                  <a:rPr lang="zh-CN" altLang="en-US" sz="1200" dirty="0" smtClean="0">
                    <a:latin typeface="+mn-ea"/>
                  </a:rPr>
                  <a:t>图像中的位置投射到</a:t>
                </a:r>
                <a:r>
                  <a:rPr lang="en-US" altLang="zh-CN" sz="1200" dirty="0" smtClean="0">
                    <a:latin typeface="+mn-ea"/>
                  </a:rPr>
                  <a:t>ISS</a:t>
                </a:r>
                <a:r>
                  <a:rPr lang="zh-CN" altLang="en-US" sz="1200" dirty="0" smtClean="0">
                    <a:latin typeface="+mn-ea"/>
                  </a:rPr>
                  <a:t>图像上的结果</a:t>
                </a:r>
                <a:endParaRPr lang="en-US" altLang="zh-CN" sz="1200" dirty="0">
                  <a:latin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6634755" y="3611824"/>
                <a:ext cx="5007525" cy="369332"/>
              </a:xfrm>
              <a:prstGeom prst="rect">
                <a:avLst/>
              </a:prstGeom>
              <a:blipFill rotWithShape="0">
                <a:blip r:embed="rId8"/>
                <a:stretch>
                  <a:fillRect t="-8197" b="-24590"/>
                </a:stretch>
              </a:blipFill>
            </p:spPr>
            <p:txBody>
              <a:bodyPr/>
              <a:lstStyle/>
              <a:p>
                <a:r>
                  <a:rPr lang="zh-CN" altLang="en-US">
                    <a:noFill/>
                  </a:rPr>
                  <a:t> </a:t>
                </a:r>
              </a:p>
            </p:txBody>
          </p:sp>
        </mc:Fallback>
      </mc:AlternateContent>
      <p:sp>
        <p:nvSpPr>
          <p:cNvPr id="20" name="文本框 19"/>
          <p:cNvSpPr txBox="1"/>
          <p:nvPr/>
        </p:nvSpPr>
        <p:spPr>
          <a:xfrm>
            <a:off x="6729973" y="757274"/>
            <a:ext cx="731290" cy="369332"/>
          </a:xfrm>
          <a:prstGeom prst="rect">
            <a:avLst/>
          </a:prstGeom>
          <a:noFill/>
        </p:spPr>
        <p:txBody>
          <a:bodyPr wrap="none" rtlCol="0">
            <a:spAutoFit/>
          </a:bodyPr>
          <a:lstStyle/>
          <a:p>
            <a:r>
              <a:rPr lang="en-US" altLang="zh-CN" dirty="0" smtClean="0">
                <a:solidFill>
                  <a:srgbClr val="FF0000"/>
                </a:solidFill>
              </a:rPr>
              <a:t>f: </a:t>
            </a:r>
            <a:r>
              <a:rPr lang="zh-CN" altLang="en-US" sz="1200" dirty="0" smtClean="0">
                <a:latin typeface="+mn-ea"/>
              </a:rPr>
              <a:t>焦距</a:t>
            </a: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21" name="文本框 20"/>
              <p:cNvSpPr txBox="1"/>
              <p:nvPr/>
            </p:nvSpPr>
            <p:spPr>
              <a:xfrm>
                <a:off x="6255972" y="2746740"/>
                <a:ext cx="5318631"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rgbClr val="FF0000"/>
                              </a:solidFill>
                              <a:latin typeface="Cambria Math" panose="02040503050406030204" pitchFamily="18" charset="0"/>
                            </a:rPr>
                          </m:ctrlPr>
                        </m:dPr>
                        <m:e>
                          <m:r>
                            <a:rPr lang="zh-CN" altLang="en-US" sz="1600" i="1" smtClean="0">
                              <a:solidFill>
                                <a:srgbClr val="FF0000"/>
                              </a:solidFill>
                              <a:latin typeface="Cambria Math" panose="02040503050406030204" pitchFamily="18" charset="0"/>
                            </a:rPr>
                            <m:t>𝜃</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rPr>
                            <m:t>𝜎</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ea typeface="Cambria Math" panose="02040503050406030204" pitchFamily="18" charset="0"/>
                            </a:rPr>
                            <m:t>𝜙</m:t>
                          </m:r>
                        </m:e>
                      </m:d>
                      <m:r>
                        <a:rPr lang="zh-CN" altLang="en-US" sz="1600" i="1">
                          <a:solidFill>
                            <a:srgbClr val="FF0000"/>
                          </a:solidFill>
                          <a:latin typeface="Cambria Math" panose="02040503050406030204" pitchFamily="18" charset="0"/>
                          <a:ea typeface="Cambria Math" panose="02040503050406030204" pitchFamily="18" charset="0"/>
                        </a:rPr>
                        <m:t>：</m:t>
                      </m:r>
                      <m:r>
                        <a:rPr lang="zh-CN" altLang="en-US" sz="1200" b="0" i="1" smtClean="0">
                          <a:solidFill>
                            <a:schemeClr val="tx1"/>
                          </a:solidFill>
                          <a:latin typeface="Cambria Math" panose="02040503050406030204" pitchFamily="18" charset="0"/>
                          <a:ea typeface="Cambria Math" panose="02040503050406030204" pitchFamily="18" charset="0"/>
                        </a:rPr>
                        <m:t>欧拉角</m:t>
                      </m:r>
                      <m:r>
                        <a:rPr lang="zh-CN" altLang="en-US" sz="1200" b="0" i="1" smtClean="0">
                          <a:solidFill>
                            <a:schemeClr val="tx1"/>
                          </a:solidFill>
                          <a:latin typeface="Cambria Math" panose="02040503050406030204" pitchFamily="18" charset="0"/>
                          <a:ea typeface="Cambria Math" panose="02040503050406030204" pitchFamily="18" charset="0"/>
                        </a:rPr>
                        <m:t>𝜃</m:t>
                      </m:r>
                      <m:r>
                        <a:rPr lang="zh-CN" altLang="en-US" sz="1200" b="0" i="1" smtClean="0">
                          <a:solidFill>
                            <a:schemeClr val="tx1"/>
                          </a:solidFill>
                          <a:latin typeface="Cambria Math" panose="02040503050406030204" pitchFamily="18" charset="0"/>
                          <a:ea typeface="Cambria Math" panose="02040503050406030204" pitchFamily="18" charset="0"/>
                        </a:rPr>
                        <m:t>，</m:t>
                      </m:r>
                      <m:r>
                        <a:rPr lang="zh-CN" altLang="en-US" sz="1200" b="0" i="1" smtClean="0">
                          <a:solidFill>
                            <a:schemeClr val="tx1"/>
                          </a:solidFill>
                          <a:latin typeface="Cambria Math" panose="02040503050406030204" pitchFamily="18" charset="0"/>
                          <a:ea typeface="Cambria Math" panose="02040503050406030204" pitchFamily="18" charset="0"/>
                        </a:rPr>
                        <m:t>𝜎</m:t>
                      </m:r>
                      <m:r>
                        <a:rPr lang="zh-CN" altLang="en-US" sz="1200" b="0" i="1" smtClean="0">
                          <a:solidFill>
                            <a:schemeClr val="tx1"/>
                          </a:solidFill>
                          <a:latin typeface="Cambria Math" panose="02040503050406030204" pitchFamily="18" charset="0"/>
                          <a:ea typeface="Cambria Math" panose="02040503050406030204" pitchFamily="18" charset="0"/>
                        </a:rPr>
                        <m:t>和</m:t>
                      </m:r>
                      <m:r>
                        <a:rPr lang="zh-CN" altLang="en-US" sz="1200" b="0" i="1" smtClean="0">
                          <a:solidFill>
                            <a:schemeClr val="tx1"/>
                          </a:solidFill>
                          <a:latin typeface="Cambria Math" panose="02040503050406030204" pitchFamily="18" charset="0"/>
                          <a:ea typeface="Cambria Math" panose="02040503050406030204" pitchFamily="18" charset="0"/>
                        </a:rPr>
                        <m:t>𝜙</m:t>
                      </m:r>
                      <m:r>
                        <a:rPr lang="zh-CN" altLang="en-US" sz="1200" b="0" i="1" smtClean="0">
                          <a:solidFill>
                            <a:schemeClr val="tx1"/>
                          </a:solidFill>
                          <a:latin typeface="Cambria Math" panose="02040503050406030204" pitchFamily="18" charset="0"/>
                          <a:ea typeface="Cambria Math" panose="02040503050406030204" pitchFamily="18" charset="0"/>
                        </a:rPr>
                        <m:t>用于描述相机相对于</m:t>
                      </m:r>
                      <m:r>
                        <a:rPr lang="en-US" altLang="zh-CN" sz="1200" b="0" i="1" smtClean="0">
                          <a:solidFill>
                            <a:schemeClr val="tx1"/>
                          </a:solidFill>
                          <a:latin typeface="Cambria Math" panose="02040503050406030204" pitchFamily="18" charset="0"/>
                          <a:ea typeface="Cambria Math" panose="02040503050406030204" pitchFamily="18" charset="0"/>
                        </a:rPr>
                        <m:t>𝐼𝑆𝑆</m:t>
                      </m:r>
                      <m:r>
                        <a:rPr lang="zh-CN" altLang="en-US" sz="1200" b="0" i="1" smtClean="0">
                          <a:solidFill>
                            <a:schemeClr val="tx1"/>
                          </a:solidFill>
                          <a:latin typeface="Cambria Math" panose="02040503050406030204" pitchFamily="18" charset="0"/>
                          <a:ea typeface="Cambria Math" panose="02040503050406030204" pitchFamily="18" charset="0"/>
                        </a:rPr>
                        <m:t>的观察方向</m:t>
                      </m:r>
                    </m:oMath>
                  </m:oMathPara>
                </a14:m>
                <a:endParaRPr lang="zh-CN" altLang="en-US" sz="1200" dirty="0">
                  <a:solidFill>
                    <a:schemeClr val="tx1"/>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255972" y="2746740"/>
                <a:ext cx="5318631" cy="332912"/>
              </a:xfrm>
              <a:prstGeom prst="rect">
                <a:avLst/>
              </a:prstGeom>
              <a:blipFill rotWithShape="0">
                <a:blip r:embed="rId9"/>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6730327" y="3080751"/>
                <a:ext cx="496795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𝑘</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𝑘</m:t>
                        </m:r>
                      </m:e>
                      <m:sub>
                        <m:r>
                          <a:rPr lang="en-US" altLang="zh-CN" b="0" i="1" smtClean="0">
                            <a:solidFill>
                              <a:srgbClr val="FF0000"/>
                            </a:solidFill>
                            <a:latin typeface="Cambria Math" panose="02040503050406030204" pitchFamily="18" charset="0"/>
                          </a:rPr>
                          <m:t>2</m:t>
                        </m:r>
                      </m:sub>
                    </m:sSub>
                  </m:oMath>
                </a14:m>
                <a:r>
                  <a:rPr lang="en-US" altLang="zh-CN" dirty="0" smtClean="0">
                    <a:solidFill>
                      <a:srgbClr val="FF0000"/>
                    </a:solidFill>
                  </a:rPr>
                  <a:t>:</a:t>
                </a:r>
                <a:r>
                  <a:rPr lang="zh-CN" altLang="en-US" dirty="0" smtClean="0">
                    <a:solidFill>
                      <a:srgbClr val="FF0000"/>
                    </a:solidFill>
                  </a:rPr>
                  <a:t> </a:t>
                </a:r>
                <a:r>
                  <a:rPr lang="zh-CN" altLang="en-US" sz="1200" dirty="0" smtClean="0"/>
                  <a:t>径向变形系数</a:t>
                </a:r>
                <a:endParaRPr lang="zh-CN" altLang="en-US" sz="12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6730327" y="3080751"/>
                <a:ext cx="4967953" cy="369332"/>
              </a:xfrm>
              <a:prstGeom prst="rect">
                <a:avLst/>
              </a:prstGeom>
              <a:blipFill rotWithShape="0">
                <a:blip r:embed="rId10"/>
                <a:stretch>
                  <a:fillRect t="-8197" b="-24590"/>
                </a:stretch>
              </a:blipFill>
            </p:spPr>
            <p:txBody>
              <a:bodyPr/>
              <a:lstStyle/>
              <a:p>
                <a:r>
                  <a:rPr lang="zh-CN" altLang="en-US">
                    <a:noFill/>
                  </a:rPr>
                  <a:t> </a:t>
                </a:r>
              </a:p>
            </p:txBody>
          </p:sp>
        </mc:Fallback>
      </mc:AlternateContent>
      <p:sp>
        <p:nvSpPr>
          <p:cNvPr id="23" name="文本框 22"/>
          <p:cNvSpPr txBox="1"/>
          <p:nvPr/>
        </p:nvSpPr>
        <p:spPr>
          <a:xfrm>
            <a:off x="6689970" y="3300990"/>
            <a:ext cx="2815194" cy="369332"/>
          </a:xfrm>
          <a:prstGeom prst="rect">
            <a:avLst/>
          </a:prstGeom>
          <a:noFill/>
        </p:spPr>
        <p:txBody>
          <a:bodyPr wrap="none" rtlCol="0">
            <a:spAutoFit/>
          </a:bodyPr>
          <a:lstStyle/>
          <a:p>
            <a:r>
              <a:rPr lang="en-US" altLang="zh-CN" dirty="0" smtClean="0">
                <a:solidFill>
                  <a:srgbClr val="FF0000"/>
                </a:solidFill>
              </a:rPr>
              <a:t>r:</a:t>
            </a:r>
            <a:r>
              <a:rPr lang="zh-CN" altLang="en-US" sz="1200" dirty="0" smtClean="0"/>
              <a:t>是以像素为单位距</a:t>
            </a:r>
            <a:r>
              <a:rPr lang="en-US" altLang="zh-CN" sz="1200" dirty="0" smtClean="0"/>
              <a:t>ISS</a:t>
            </a:r>
            <a:r>
              <a:rPr lang="zh-CN" altLang="en-US" sz="1200" dirty="0" smtClean="0"/>
              <a:t>图像中心的距离</a:t>
            </a:r>
            <a:endParaRPr lang="zh-CN" altLang="en-US" sz="1200" dirty="0"/>
          </a:p>
        </p:txBody>
      </p:sp>
      <p:sp>
        <p:nvSpPr>
          <p:cNvPr id="24" name="文本框 23"/>
          <p:cNvSpPr txBox="1"/>
          <p:nvPr/>
        </p:nvSpPr>
        <p:spPr>
          <a:xfrm>
            <a:off x="6673762" y="3982255"/>
            <a:ext cx="1653017" cy="369332"/>
          </a:xfrm>
          <a:prstGeom prst="rect">
            <a:avLst/>
          </a:prstGeom>
          <a:noFill/>
        </p:spPr>
        <p:txBody>
          <a:bodyPr wrap="none" rtlCol="0">
            <a:spAutoFit/>
          </a:bodyPr>
          <a:lstStyle/>
          <a:p>
            <a:r>
              <a:rPr lang="en-US" altLang="zh-CN" dirty="0" smtClean="0">
                <a:solidFill>
                  <a:srgbClr val="FF0000"/>
                </a:solidFill>
              </a:rPr>
              <a:t>Time lag:</a:t>
            </a:r>
            <a:r>
              <a:rPr lang="zh-CN" altLang="en-US" sz="1200" dirty="0" smtClean="0"/>
              <a:t>时间延迟</a:t>
            </a:r>
            <a:endParaRPr lang="en-US" altLang="zh-CN" sz="1200" dirty="0" smtClean="0"/>
          </a:p>
        </p:txBody>
      </p:sp>
      <mc:AlternateContent xmlns:mc="http://schemas.openxmlformats.org/markup-compatibility/2006" xmlns:a14="http://schemas.microsoft.com/office/drawing/2010/main">
        <mc:Choice Requires="a14">
          <p:sp>
            <p:nvSpPr>
              <p:cNvPr id="25" name="文本框 24"/>
              <p:cNvSpPr txBox="1"/>
              <p:nvPr/>
            </p:nvSpPr>
            <p:spPr>
              <a:xfrm>
                <a:off x="6579307" y="4417365"/>
                <a:ext cx="5503177" cy="2616101"/>
              </a:xfrm>
              <a:prstGeom prst="rect">
                <a:avLst/>
              </a:prstGeom>
              <a:noFill/>
            </p:spPr>
            <p:txBody>
              <a:bodyPr wrap="square" rtlCol="0">
                <a:spAutoFit/>
              </a:bodyPr>
              <a:lstStyle/>
              <a:p>
                <a:endParaRPr lang="en-US" altLang="zh-CN" dirty="0" smtClean="0"/>
              </a:p>
              <a:p>
                <a:r>
                  <a:rPr lang="zh-CN" altLang="en-US" sz="1600" dirty="0" smtClean="0"/>
                  <a:t>拍摄照片的时间并不精确。确定时滞</a:t>
                </a:r>
                <a:r>
                  <a:rPr lang="en-US" altLang="zh-CN" sz="1600" dirty="0" smtClean="0"/>
                  <a:t>(t)</a:t>
                </a:r>
                <a:r>
                  <a:rPr lang="zh-CN" altLang="en-US" sz="1600" dirty="0" smtClean="0"/>
                  <a:t>以便获得照相机的准确位置。由于</a:t>
                </a:r>
                <a:r>
                  <a:rPr lang="en-US" altLang="zh-CN" sz="1600" dirty="0" smtClean="0"/>
                  <a:t>ISS</a:t>
                </a:r>
                <a:r>
                  <a:rPr lang="zh-CN" altLang="en-US" sz="1600" dirty="0" smtClean="0"/>
                  <a:t>的方向也称为时间的函数，因此可以根据相机相对于</a:t>
                </a:r>
                <a:r>
                  <a:rPr lang="en-US" altLang="zh-CN" sz="1600" dirty="0" smtClean="0"/>
                  <a:t>ISS</a:t>
                </a:r>
                <a:r>
                  <a:rPr lang="zh-CN" altLang="en-US" sz="1600" dirty="0" smtClean="0"/>
                  <a:t>的方向来表示相机的方向。因此，未知参数包括时间延迟</a:t>
                </a:r>
                <a:r>
                  <a:rPr lang="en-US" altLang="zh-CN" sz="1600" dirty="0" smtClean="0">
                    <a:solidFill>
                      <a:srgbClr val="FF0000"/>
                    </a:solidFill>
                  </a:rPr>
                  <a:t>(t)</a:t>
                </a:r>
                <a:r>
                  <a:rPr lang="zh-CN" altLang="en-US" sz="1600" dirty="0" smtClean="0"/>
                  <a:t>，相机相对于</a:t>
                </a:r>
                <a:r>
                  <a:rPr lang="en-US" altLang="zh-CN" sz="1600" dirty="0" smtClean="0"/>
                  <a:t>ISS</a:t>
                </a:r>
                <a:r>
                  <a:rPr lang="zh-CN" altLang="en-US" sz="1600" dirty="0" smtClean="0"/>
                  <a:t>的方向</a:t>
                </a:r>
                <a14:m>
                  <m:oMath xmlns:m="http://schemas.openxmlformats.org/officeDocument/2006/math">
                    <m:d>
                      <m:dPr>
                        <m:ctrlPr>
                          <a:rPr lang="en-US" altLang="zh-CN" sz="1600" b="0" i="1" smtClean="0">
                            <a:solidFill>
                              <a:srgbClr val="FF0000"/>
                            </a:solidFill>
                            <a:latin typeface="Cambria Math" panose="02040503050406030204" pitchFamily="18" charset="0"/>
                          </a:rPr>
                        </m:ctrlPr>
                      </m:dPr>
                      <m:e>
                        <m:r>
                          <a:rPr lang="zh-CN" altLang="en-US" sz="1600" i="1" smtClean="0">
                            <a:solidFill>
                              <a:srgbClr val="FF0000"/>
                            </a:solidFill>
                            <a:latin typeface="Cambria Math" panose="02040503050406030204" pitchFamily="18" charset="0"/>
                          </a:rPr>
                          <m:t>𝜃</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rPr>
                          <m:t>𝜎</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ea typeface="Cambria Math" panose="02040503050406030204" pitchFamily="18" charset="0"/>
                          </a:rPr>
                          <m:t>𝜙</m:t>
                        </m:r>
                      </m:e>
                    </m:d>
                  </m:oMath>
                </a14:m>
                <a:r>
                  <a:rPr lang="zh-CN" altLang="en-US" sz="1600" dirty="0" smtClean="0"/>
                  <a:t>，</a:t>
                </a:r>
                <a:r>
                  <a:rPr lang="en-US" altLang="zh-CN" sz="1600" dirty="0" smtClean="0">
                    <a:solidFill>
                      <a:srgbClr val="FF0000"/>
                    </a:solidFill>
                  </a:rPr>
                  <a:t>AOV</a:t>
                </a:r>
                <a:r>
                  <a:rPr lang="zh-CN" altLang="en-US" sz="1600" dirty="0" smtClean="0"/>
                  <a:t>以及镜头畸变系数</a:t>
                </a:r>
                <a14:m>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𝑘</m:t>
                        </m:r>
                      </m:e>
                      <m:sub>
                        <m:r>
                          <a:rPr lang="en-US" altLang="zh-CN" sz="1600" b="0" i="1" smtClean="0">
                            <a:solidFill>
                              <a:srgbClr val="FF0000"/>
                            </a:solidFill>
                            <a:latin typeface="Cambria Math" panose="02040503050406030204" pitchFamily="18" charset="0"/>
                          </a:rPr>
                          <m:t>1</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𝑘</m:t>
                        </m:r>
                      </m:e>
                      <m:sub>
                        <m:r>
                          <a:rPr lang="en-US" altLang="zh-CN" sz="1600" b="0" i="1" smtClean="0">
                            <a:solidFill>
                              <a:srgbClr val="FF0000"/>
                            </a:solidFill>
                            <a:latin typeface="Cambria Math" panose="02040503050406030204" pitchFamily="18" charset="0"/>
                          </a:rPr>
                          <m:t>2</m:t>
                        </m:r>
                      </m:sub>
                    </m:sSub>
                    <m:r>
                      <a:rPr lang="en-US" altLang="zh-CN" sz="1600" b="0" i="1" smtClean="0">
                        <a:solidFill>
                          <a:srgbClr val="FF0000"/>
                        </a:solidFill>
                        <a:latin typeface="Cambria Math" panose="02040503050406030204" pitchFamily="18" charset="0"/>
                      </a:rPr>
                      <m:t> </m:t>
                    </m:r>
                  </m:oMath>
                </a14:m>
                <a:r>
                  <a:rPr lang="zh-CN" altLang="en-US" sz="1600" dirty="0" smtClean="0"/>
                  <a:t>， </a:t>
                </a:r>
                <a:r>
                  <a:rPr lang="en-US" altLang="zh-CN" sz="1600" dirty="0" smtClean="0"/>
                  <a:t>7</a:t>
                </a:r>
                <a:r>
                  <a:rPr lang="zh-CN" altLang="en-US" sz="1600" dirty="0" smtClean="0"/>
                  <a:t>个未知参数。照片二维平面上的每个城市灯光位置提供两个限制条件。因此，至少需要四个城市照明位置进行校准。实际上，使用了四个以上的城市灯光位置来确定精度更高的参数。</a:t>
                </a:r>
              </a:p>
              <a:p>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579307" y="4417365"/>
                <a:ext cx="5503177" cy="2616101"/>
              </a:xfrm>
              <a:prstGeom prst="rect">
                <a:avLst/>
              </a:prstGeom>
              <a:blipFill rotWithShape="0">
                <a:blip r:embed="rId11"/>
                <a:stretch>
                  <a:fillRect l="-554"/>
                </a:stretch>
              </a:blipFill>
            </p:spPr>
            <p:txBody>
              <a:bodyPr/>
              <a:lstStyle/>
              <a:p>
                <a:r>
                  <a:rPr lang="zh-CN" altLang="en-US">
                    <a:noFill/>
                  </a:rPr>
                  <a:t> </a:t>
                </a:r>
              </a:p>
            </p:txBody>
          </p:sp>
        </mc:Fallback>
      </mc:AlternateContent>
      <p:sp>
        <p:nvSpPr>
          <p:cNvPr id="27" name="文本框 26"/>
          <p:cNvSpPr txBox="1"/>
          <p:nvPr/>
        </p:nvSpPr>
        <p:spPr>
          <a:xfrm>
            <a:off x="6708278" y="4307274"/>
            <a:ext cx="2223686" cy="369332"/>
          </a:xfrm>
          <a:prstGeom prst="rect">
            <a:avLst/>
          </a:prstGeom>
          <a:noFill/>
        </p:spPr>
        <p:txBody>
          <a:bodyPr wrap="none" rtlCol="0">
            <a:spAutoFit/>
          </a:bodyPr>
          <a:lstStyle/>
          <a:p>
            <a:r>
              <a:rPr lang="en-US" altLang="zh-CN" dirty="0" smtClean="0">
                <a:solidFill>
                  <a:srgbClr val="FF0000"/>
                </a:solidFill>
              </a:rPr>
              <a:t>t:</a:t>
            </a:r>
            <a:r>
              <a:rPr lang="zh-CN" altLang="en-US" dirty="0" smtClean="0">
                <a:solidFill>
                  <a:srgbClr val="FF0000"/>
                </a:solidFill>
              </a:rPr>
              <a:t> </a:t>
            </a:r>
            <a:r>
              <a:rPr lang="zh-CN" altLang="en-US" sz="1200" dirty="0" smtClean="0"/>
              <a:t>相机在世界坐标系中的位置</a:t>
            </a:r>
            <a:endParaRPr lang="zh-CN" altLang="en-US" sz="1200" dirty="0"/>
          </a:p>
        </p:txBody>
      </p:sp>
    </p:spTree>
    <p:extLst>
      <p:ext uri="{BB962C8B-B14F-4D97-AF65-F5344CB8AC3E}">
        <p14:creationId xmlns:p14="http://schemas.microsoft.com/office/powerpoint/2010/main" val="316992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15276BE-E577-44D6-8577-4D7F04A43192}"/>
              </a:ext>
            </a:extLst>
          </p:cNvPr>
          <p:cNvSpPr txBox="1"/>
          <p:nvPr/>
        </p:nvSpPr>
        <p:spPr>
          <a:xfrm>
            <a:off x="-204442" y="41790"/>
            <a:ext cx="7172148"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数据处理方法（确定成像参数）</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p:cNvSpPr txBox="1"/>
              <p:nvPr/>
            </p:nvSpPr>
            <p:spPr>
              <a:xfrm>
                <a:off x="234229" y="695514"/>
                <a:ext cx="2236446" cy="7289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1)      </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m:rPr>
                                  <m:brk m:alnAt="7"/>
                                </m:rP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𝑧</m:t>
                              </m:r>
                            </m:e>
                          </m:eqAr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eqAr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34229" y="695514"/>
                <a:ext cx="2236446" cy="72891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00131" y="1634629"/>
                <a:ext cx="1870064" cy="369140"/>
              </a:xfrm>
              <a:prstGeom prst="rect">
                <a:avLst/>
              </a:prstGeom>
              <a:noFill/>
            </p:spPr>
            <p:txBody>
              <a:bodyPr wrap="none" lIns="0" tIns="0" rIns="0" bIns="0" rtlCol="0">
                <a:spAutoFit/>
              </a:bodyPr>
              <a:lstStyle/>
              <a:p>
                <a:r>
                  <a:rPr lang="en-US" altLang="zh-CN" dirty="0" smtClean="0"/>
                  <a:t>(2)      </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𝑦</m:t>
                        </m:r>
                      </m:sub>
                    </m:sSub>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00131" y="1634629"/>
                <a:ext cx="1870064" cy="369140"/>
              </a:xfrm>
              <a:prstGeom prst="rect">
                <a:avLst/>
              </a:prstGeom>
              <a:blipFill rotWithShape="0">
                <a:blip r:embed="rId4"/>
                <a:stretch>
                  <a:fillRect l="-7492" t="-11475"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34229" y="2310131"/>
                <a:ext cx="2113527" cy="472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𝑦</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34229" y="2310131"/>
                <a:ext cx="2113527" cy="47250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23971" y="3808376"/>
                <a:ext cx="36717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𝑐𝑜𝑟𝑟𝑒𝑐𝑡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23971" y="3808376"/>
                <a:ext cx="3671710" cy="276999"/>
              </a:xfrm>
              <a:prstGeom prst="rect">
                <a:avLst/>
              </a:prstGeom>
              <a:blipFill rotWithShape="0">
                <a:blip r:embed="rId6"/>
                <a:stretch>
                  <a:fillRect t="-4444" r="-1993"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34229" y="4438571"/>
                <a:ext cx="3661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𝑐𝑜𝑟𝑟𝑒𝑐𝑡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34229" y="4438571"/>
                <a:ext cx="3661452" cy="276999"/>
              </a:xfrm>
              <a:prstGeom prst="rect">
                <a:avLst/>
              </a:prstGeom>
              <a:blipFill rotWithShape="0">
                <a:blip r:embed="rId7"/>
                <a:stretch>
                  <a:fillRect t="-4348" r="-1830"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23971" y="2878102"/>
                <a:ext cx="7331302" cy="751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𝑐</m:t>
                                </m:r>
                                <m:r>
                                  <a:rPr lang="en-US" altLang="zh-CN" b="0" i="1" smtClean="0">
                                    <a:latin typeface="Cambria Math" panose="02040503050406030204" pitchFamily="18" charset="0"/>
                                  </a:rPr>
                                  <m:t>𝑜𝑠</m:t>
                                </m:r>
                                <m:r>
                                  <a:rPr lang="zh-CN" altLang="en-US" b="0" i="1" smtClean="0">
                                    <a:solidFill>
                                      <a:schemeClr val="tx1"/>
                                    </a:solidFill>
                                    <a:latin typeface="Cambria Math" panose="02040503050406030204" pitchFamily="18" charset="0"/>
                                    <a:ea typeface="Cambria Math" panose="02040503050406030204" pitchFamily="18" charset="0"/>
                                  </a:rPr>
                                  <m:t>𝜙</m:t>
                                </m:r>
                              </m:e>
                              <m:e>
                                <m:r>
                                  <a:rPr lang="en-US" altLang="zh-CN" b="0" i="1" smtClean="0">
                                    <a:latin typeface="Cambria Math" panose="02040503050406030204" pitchFamily="18" charset="0"/>
                                  </a:rPr>
                                  <m:t>𝑠𝑖𝑛</m:t>
                                </m:r>
                                <m:r>
                                  <a:rPr lang="zh-CN" altLang="en-US" b="0" i="1" smtClean="0">
                                    <a:solidFill>
                                      <a:schemeClr val="tx1"/>
                                    </a:solidFill>
                                    <a:latin typeface="Cambria Math" panose="02040503050406030204" pitchFamily="18" charset="0"/>
                                    <a:ea typeface="Cambria Math" panose="02040503050406030204" pitchFamily="18" charset="0"/>
                                  </a:rPr>
                                  <m:t>𝜙</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𝑠𝑖𝑛</m:t>
                                </m:r>
                                <m:r>
                                  <a:rPr lang="zh-CN" altLang="en-US" b="0" i="1" smtClean="0">
                                    <a:solidFill>
                                      <a:schemeClr val="tx1"/>
                                    </a:solidFill>
                                    <a:latin typeface="Cambria Math" panose="02040503050406030204" pitchFamily="18" charset="0"/>
                                    <a:ea typeface="Cambria Math" panose="02040503050406030204" pitchFamily="18" charset="0"/>
                                  </a:rPr>
                                  <m:t>𝜙</m:t>
                                </m:r>
                              </m:e>
                              <m:e>
                                <m:r>
                                  <a:rPr lang="en-US" altLang="zh-CN" b="0" i="1" smtClean="0">
                                    <a:latin typeface="Cambria Math" panose="02040503050406030204" pitchFamily="18" charset="0"/>
                                  </a:rPr>
                                  <m:t>𝑐𝑜𝑠</m:t>
                                </m:r>
                                <m:r>
                                  <a:rPr lang="zh-CN" altLang="en-US" b="0" i="1" smtClean="0">
                                    <a:solidFill>
                                      <a:schemeClr val="tx1"/>
                                    </a:solidFill>
                                    <a:latin typeface="Cambria Math" panose="02040503050406030204" pitchFamily="18" charset="0"/>
                                    <a:ea typeface="Cambria Math" panose="02040503050406030204" pitchFamily="18" charset="0"/>
                                  </a:rPr>
                                  <m:t>𝜙</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𝑐</m:t>
                                </m:r>
                                <m:r>
                                  <a:rPr lang="en-US" altLang="zh-CN" b="0" i="1" smtClean="0">
                                    <a:latin typeface="Cambria Math" panose="02040503050406030204" pitchFamily="18" charset="0"/>
                                  </a:rPr>
                                  <m:t>𝑜𝑠</m:t>
                                </m:r>
                                <m:r>
                                  <a:rPr lang="zh-CN" altLang="en-US" b="0" i="1" smtClean="0">
                                    <a:latin typeface="Cambria Math" panose="02040503050406030204" pitchFamily="18" charset="0"/>
                                  </a:rPr>
                                  <m:t>𝜎</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𝑠𝑖𝑛</m:t>
                                </m:r>
                                <m:r>
                                  <a:rPr lang="zh-CN" altLang="en-US" b="0" i="1" smtClean="0">
                                    <a:latin typeface="Cambria Math" panose="02040503050406030204" pitchFamily="18" charset="0"/>
                                  </a:rPr>
                                  <m:t>𝜎</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𝑠𝑖𝑛</m:t>
                                </m:r>
                                <m:r>
                                  <a:rPr lang="zh-CN" altLang="en-US" b="0" i="1" smtClean="0">
                                    <a:latin typeface="Cambria Math" panose="02040503050406030204" pitchFamily="18" charset="0"/>
                                  </a:rPr>
                                  <m:t>𝜎</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𝑐𝑜𝑠</m:t>
                                </m:r>
                                <m:r>
                                  <a:rPr lang="zh-CN" altLang="en-US" b="0" i="1" smtClean="0">
                                    <a:latin typeface="Cambria Math" panose="02040503050406030204" pitchFamily="18" charset="0"/>
                                  </a:rPr>
                                  <m:t>𝜎</m:t>
                                </m:r>
                              </m:e>
                            </m:mr>
                          </m:m>
                        </m:e>
                      </m:d>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𝑐𝑜𝑠</m:t>
                                </m:r>
                                <m:r>
                                  <a:rPr lang="zh-CN" altLang="en-US" b="0" i="1" smtClean="0">
                                    <a:latin typeface="Cambria Math" panose="02040503050406030204" pitchFamily="18" charset="0"/>
                                  </a:rPr>
                                  <m:t>𝜃</m:t>
                                </m:r>
                              </m:e>
                              <m:e>
                                <m:r>
                                  <a:rPr lang="en-US" altLang="zh-CN" b="0" i="1" smtClean="0">
                                    <a:latin typeface="Cambria Math" panose="02040503050406030204" pitchFamily="18" charset="0"/>
                                  </a:rPr>
                                  <m:t>𝑠𝑖𝑛</m:t>
                                </m:r>
                                <m:r>
                                  <a:rPr lang="zh-CN" altLang="en-US" b="0" i="1" smtClean="0">
                                    <a:latin typeface="Cambria Math" panose="02040503050406030204" pitchFamily="18" charset="0"/>
                                  </a:rPr>
                                  <m:t>𝜃</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𝑠𝑖𝑛</m:t>
                                </m:r>
                                <m:r>
                                  <a:rPr lang="zh-CN" altLang="en-US" b="0" i="1" smtClean="0">
                                    <a:latin typeface="Cambria Math" panose="02040503050406030204" pitchFamily="18" charset="0"/>
                                  </a:rPr>
                                  <m:t>𝜃</m:t>
                                </m:r>
                              </m:e>
                              <m:e>
                                <m:r>
                                  <a:rPr lang="en-US" altLang="zh-CN" b="0" i="1" smtClean="0">
                                    <a:latin typeface="Cambria Math" panose="02040503050406030204" pitchFamily="18" charset="0"/>
                                  </a:rPr>
                                  <m:t>𝑐𝑜𝑠</m:t>
                                </m:r>
                                <m:r>
                                  <a:rPr lang="zh-CN" altLang="en-US" b="0" i="1" smtClean="0">
                                    <a:latin typeface="Cambria Math" panose="02040503050406030204" pitchFamily="18" charset="0"/>
                                  </a:rPr>
                                  <m:t>𝜃</m:t>
                                </m:r>
                              </m:e>
                            </m:mr>
                          </m:m>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𝐼𝑆𝑆</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23971" y="2878102"/>
                <a:ext cx="7331302" cy="751424"/>
              </a:xfrm>
              <a:prstGeom prst="rect">
                <a:avLst/>
              </a:prstGeom>
              <a:blipFill rotWithShape="0">
                <a:blip r:embed="rId8"/>
                <a:stretch>
                  <a:fillRect/>
                </a:stretch>
              </a:blipFill>
            </p:spPr>
            <p:txBody>
              <a:bodyPr/>
              <a:lstStyle/>
              <a:p>
                <a:r>
                  <a:rPr lang="zh-CN" altLang="en-US">
                    <a:noFill/>
                  </a:rPr>
                  <a:t> </a:t>
                </a:r>
              </a:p>
            </p:txBody>
          </p:sp>
        </mc:Fallback>
      </mc:AlternateContent>
      <p:sp>
        <p:nvSpPr>
          <p:cNvPr id="13" name="文本框 12"/>
          <p:cNvSpPr txBox="1"/>
          <p:nvPr/>
        </p:nvSpPr>
        <p:spPr>
          <a:xfrm>
            <a:off x="7477944" y="71696"/>
            <a:ext cx="2521844" cy="523220"/>
          </a:xfrm>
          <a:prstGeom prst="rect">
            <a:avLst/>
          </a:prstGeom>
          <a:noFill/>
        </p:spPr>
        <p:txBody>
          <a:bodyPr wrap="none" rtlCol="0">
            <a:spAutoFit/>
          </a:bodyPr>
          <a:lstStyle/>
          <a:p>
            <a:r>
              <a:rPr lang="en-US" altLang="zh-CN" sz="2800" dirty="0" smtClean="0">
                <a:solidFill>
                  <a:srgbClr val="002060"/>
                </a:solidFill>
              </a:rPr>
              <a:t>7</a:t>
            </a:r>
            <a:r>
              <a:rPr lang="zh-CN" altLang="en-US" sz="2800" dirty="0" smtClean="0">
                <a:solidFill>
                  <a:srgbClr val="002060"/>
                </a:solidFill>
              </a:rPr>
              <a:t>个未知参数：</a:t>
            </a:r>
            <a:endParaRPr lang="zh-CN" altLang="en-US" sz="2800" dirty="0">
              <a:solidFill>
                <a:srgbClr val="002060"/>
              </a:solidFill>
            </a:endParaRPr>
          </a:p>
        </p:txBody>
      </p:sp>
      <p:sp>
        <p:nvSpPr>
          <p:cNvPr id="14" name="文本框 13"/>
          <p:cNvSpPr txBox="1"/>
          <p:nvPr/>
        </p:nvSpPr>
        <p:spPr>
          <a:xfrm>
            <a:off x="7477943" y="2096679"/>
            <a:ext cx="1980029" cy="523220"/>
          </a:xfrm>
          <a:prstGeom prst="rect">
            <a:avLst/>
          </a:prstGeom>
          <a:noFill/>
        </p:spPr>
        <p:txBody>
          <a:bodyPr wrap="none" rtlCol="0">
            <a:spAutoFit/>
          </a:bodyPr>
          <a:lstStyle/>
          <a:p>
            <a:r>
              <a:rPr lang="zh-CN" altLang="en-US" sz="2800" dirty="0" smtClean="0">
                <a:solidFill>
                  <a:srgbClr val="002060"/>
                </a:solidFill>
              </a:rPr>
              <a:t>已知常数：</a:t>
            </a:r>
            <a:endParaRPr lang="zh-CN" altLang="en-US" sz="2800" dirty="0">
              <a:solidFill>
                <a:srgbClr val="002060"/>
              </a:solidFill>
            </a:endParaRPr>
          </a:p>
        </p:txBody>
      </p:sp>
      <p:sp>
        <p:nvSpPr>
          <p:cNvPr id="15" name="文本框 14"/>
          <p:cNvSpPr txBox="1"/>
          <p:nvPr/>
        </p:nvSpPr>
        <p:spPr>
          <a:xfrm>
            <a:off x="7567037" y="562258"/>
            <a:ext cx="1653017" cy="369332"/>
          </a:xfrm>
          <a:prstGeom prst="rect">
            <a:avLst/>
          </a:prstGeom>
          <a:noFill/>
        </p:spPr>
        <p:txBody>
          <a:bodyPr wrap="none" rtlCol="0">
            <a:spAutoFit/>
          </a:bodyPr>
          <a:lstStyle/>
          <a:p>
            <a:r>
              <a:rPr lang="en-US" altLang="zh-CN" dirty="0" smtClean="0">
                <a:solidFill>
                  <a:srgbClr val="FF0000"/>
                </a:solidFill>
              </a:rPr>
              <a:t>Time lag:</a:t>
            </a:r>
            <a:r>
              <a:rPr lang="zh-CN" altLang="en-US" sz="1200" dirty="0" smtClean="0"/>
              <a:t>时间延迟</a:t>
            </a:r>
            <a:endParaRPr lang="en-US" altLang="zh-CN" sz="1200" dirty="0" smtClean="0"/>
          </a:p>
        </p:txBody>
      </p:sp>
      <mc:AlternateContent xmlns:mc="http://schemas.openxmlformats.org/markup-compatibility/2006" xmlns:a14="http://schemas.microsoft.com/office/drawing/2010/main">
        <mc:Choice Requires="a14">
          <p:sp>
            <p:nvSpPr>
              <p:cNvPr id="16" name="文本框 15"/>
              <p:cNvSpPr txBox="1"/>
              <p:nvPr/>
            </p:nvSpPr>
            <p:spPr>
              <a:xfrm>
                <a:off x="7160212" y="963994"/>
                <a:ext cx="5318631"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rgbClr val="FF0000"/>
                              </a:solidFill>
                              <a:latin typeface="Cambria Math" panose="02040503050406030204" pitchFamily="18" charset="0"/>
                            </a:rPr>
                          </m:ctrlPr>
                        </m:dPr>
                        <m:e>
                          <m:r>
                            <a:rPr lang="zh-CN" altLang="en-US" sz="1600" i="1" smtClean="0">
                              <a:solidFill>
                                <a:srgbClr val="FF0000"/>
                              </a:solidFill>
                              <a:latin typeface="Cambria Math" panose="02040503050406030204" pitchFamily="18" charset="0"/>
                            </a:rPr>
                            <m:t>𝜃</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rPr>
                            <m:t>𝜎</m:t>
                          </m:r>
                          <m:r>
                            <a:rPr lang="en-US" altLang="zh-CN" sz="1600" b="0" i="1" smtClean="0">
                              <a:solidFill>
                                <a:srgbClr val="FF0000"/>
                              </a:solidFill>
                              <a:latin typeface="Cambria Math" panose="02040503050406030204" pitchFamily="18" charset="0"/>
                            </a:rPr>
                            <m:t>,</m:t>
                          </m:r>
                          <m:r>
                            <a:rPr lang="zh-CN" altLang="en-US" sz="1600" b="0" i="1" smtClean="0">
                              <a:solidFill>
                                <a:srgbClr val="FF0000"/>
                              </a:solidFill>
                              <a:latin typeface="Cambria Math" panose="02040503050406030204" pitchFamily="18" charset="0"/>
                              <a:ea typeface="Cambria Math" panose="02040503050406030204" pitchFamily="18" charset="0"/>
                            </a:rPr>
                            <m:t>𝜙</m:t>
                          </m:r>
                        </m:e>
                      </m:d>
                      <m:r>
                        <a:rPr lang="zh-CN" altLang="en-US" sz="1600" i="1">
                          <a:solidFill>
                            <a:srgbClr val="FF0000"/>
                          </a:solidFill>
                          <a:latin typeface="Cambria Math" panose="02040503050406030204" pitchFamily="18" charset="0"/>
                          <a:ea typeface="Cambria Math" panose="02040503050406030204" pitchFamily="18" charset="0"/>
                        </a:rPr>
                        <m:t>：</m:t>
                      </m:r>
                      <m:r>
                        <a:rPr lang="zh-CN" altLang="en-US" sz="1200" b="0" i="1" smtClean="0">
                          <a:solidFill>
                            <a:schemeClr val="tx1"/>
                          </a:solidFill>
                          <a:latin typeface="Cambria Math" panose="02040503050406030204" pitchFamily="18" charset="0"/>
                          <a:ea typeface="Cambria Math" panose="02040503050406030204" pitchFamily="18" charset="0"/>
                        </a:rPr>
                        <m:t>欧拉角</m:t>
                      </m:r>
                      <m:r>
                        <a:rPr lang="zh-CN" altLang="en-US" sz="1200" b="0" i="1" smtClean="0">
                          <a:solidFill>
                            <a:schemeClr val="tx1"/>
                          </a:solidFill>
                          <a:latin typeface="Cambria Math" panose="02040503050406030204" pitchFamily="18" charset="0"/>
                          <a:ea typeface="Cambria Math" panose="02040503050406030204" pitchFamily="18" charset="0"/>
                        </a:rPr>
                        <m:t>𝜃</m:t>
                      </m:r>
                      <m:r>
                        <a:rPr lang="zh-CN" altLang="en-US" sz="1200" b="0" i="1" smtClean="0">
                          <a:solidFill>
                            <a:schemeClr val="tx1"/>
                          </a:solidFill>
                          <a:latin typeface="Cambria Math" panose="02040503050406030204" pitchFamily="18" charset="0"/>
                          <a:ea typeface="Cambria Math" panose="02040503050406030204" pitchFamily="18" charset="0"/>
                        </a:rPr>
                        <m:t>，</m:t>
                      </m:r>
                      <m:r>
                        <a:rPr lang="zh-CN" altLang="en-US" sz="1200" b="0" i="1" smtClean="0">
                          <a:solidFill>
                            <a:schemeClr val="tx1"/>
                          </a:solidFill>
                          <a:latin typeface="Cambria Math" panose="02040503050406030204" pitchFamily="18" charset="0"/>
                          <a:ea typeface="Cambria Math" panose="02040503050406030204" pitchFamily="18" charset="0"/>
                        </a:rPr>
                        <m:t>𝜎</m:t>
                      </m:r>
                      <m:r>
                        <a:rPr lang="zh-CN" altLang="en-US" sz="1200" b="0" i="1" smtClean="0">
                          <a:solidFill>
                            <a:schemeClr val="tx1"/>
                          </a:solidFill>
                          <a:latin typeface="Cambria Math" panose="02040503050406030204" pitchFamily="18" charset="0"/>
                          <a:ea typeface="Cambria Math" panose="02040503050406030204" pitchFamily="18" charset="0"/>
                        </a:rPr>
                        <m:t>和</m:t>
                      </m:r>
                      <m:r>
                        <a:rPr lang="zh-CN" altLang="en-US" sz="1200" b="0" i="1" smtClean="0">
                          <a:solidFill>
                            <a:schemeClr val="tx1"/>
                          </a:solidFill>
                          <a:latin typeface="Cambria Math" panose="02040503050406030204" pitchFamily="18" charset="0"/>
                          <a:ea typeface="Cambria Math" panose="02040503050406030204" pitchFamily="18" charset="0"/>
                        </a:rPr>
                        <m:t>𝜙</m:t>
                      </m:r>
                      <m:r>
                        <a:rPr lang="zh-CN" altLang="en-US" sz="1200" b="0" i="1" smtClean="0">
                          <a:solidFill>
                            <a:schemeClr val="tx1"/>
                          </a:solidFill>
                          <a:latin typeface="Cambria Math" panose="02040503050406030204" pitchFamily="18" charset="0"/>
                          <a:ea typeface="Cambria Math" panose="02040503050406030204" pitchFamily="18" charset="0"/>
                        </a:rPr>
                        <m:t>用于描述相机相对于</m:t>
                      </m:r>
                      <m:r>
                        <a:rPr lang="en-US" altLang="zh-CN" sz="1200" b="0" i="1" smtClean="0">
                          <a:solidFill>
                            <a:schemeClr val="tx1"/>
                          </a:solidFill>
                          <a:latin typeface="Cambria Math" panose="02040503050406030204" pitchFamily="18" charset="0"/>
                          <a:ea typeface="Cambria Math" panose="02040503050406030204" pitchFamily="18" charset="0"/>
                        </a:rPr>
                        <m:t>𝐼𝑆𝑆</m:t>
                      </m:r>
                      <m:r>
                        <a:rPr lang="zh-CN" altLang="en-US" sz="1200" b="0" i="1" smtClean="0">
                          <a:solidFill>
                            <a:schemeClr val="tx1"/>
                          </a:solidFill>
                          <a:latin typeface="Cambria Math" panose="02040503050406030204" pitchFamily="18" charset="0"/>
                          <a:ea typeface="Cambria Math" panose="02040503050406030204" pitchFamily="18" charset="0"/>
                        </a:rPr>
                        <m:t>的观察方向</m:t>
                      </m:r>
                    </m:oMath>
                  </m:oMathPara>
                </a14:m>
                <a:endParaRPr lang="zh-CN" altLang="en-US" sz="12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160212" y="963994"/>
                <a:ext cx="5318631" cy="332912"/>
              </a:xfrm>
              <a:prstGeom prst="rect">
                <a:avLst/>
              </a:prstGeom>
              <a:blipFill rotWithShape="0">
                <a:blip r:embed="rId9"/>
                <a:stretch>
                  <a:fillRect b="-12727"/>
                </a:stretch>
              </a:blipFill>
            </p:spPr>
            <p:txBody>
              <a:bodyPr/>
              <a:lstStyle/>
              <a:p>
                <a:r>
                  <a:rPr lang="zh-CN" altLang="en-US">
                    <a:noFill/>
                  </a:rPr>
                  <a:t> </a:t>
                </a:r>
              </a:p>
            </p:txBody>
          </p:sp>
        </mc:Fallback>
      </mc:AlternateContent>
      <p:sp>
        <p:nvSpPr>
          <p:cNvPr id="17" name="文本框 16"/>
          <p:cNvSpPr txBox="1"/>
          <p:nvPr/>
        </p:nvSpPr>
        <p:spPr>
          <a:xfrm>
            <a:off x="7554374" y="1332096"/>
            <a:ext cx="2621102" cy="369332"/>
          </a:xfrm>
          <a:prstGeom prst="rect">
            <a:avLst/>
          </a:prstGeom>
          <a:noFill/>
        </p:spPr>
        <p:txBody>
          <a:bodyPr wrap="none" rtlCol="0">
            <a:spAutoFit/>
          </a:bodyPr>
          <a:lstStyle/>
          <a:p>
            <a:r>
              <a:rPr lang="en-US" altLang="zh-CN" dirty="0" smtClean="0">
                <a:solidFill>
                  <a:srgbClr val="FF0000"/>
                </a:solidFill>
              </a:rPr>
              <a:t>AOV(Angle of view):</a:t>
            </a:r>
            <a:r>
              <a:rPr lang="zh-CN" altLang="en-US" sz="1200" dirty="0" smtClean="0"/>
              <a:t>视场角</a:t>
            </a:r>
            <a:r>
              <a:rPr lang="zh-CN" altLang="en-US" sz="1600" dirty="0" smtClean="0"/>
              <a:t>  </a:t>
            </a:r>
            <a:endParaRPr lang="zh-CN" altLang="en-US" sz="1600" dirty="0"/>
          </a:p>
        </p:txBody>
      </p:sp>
      <mc:AlternateContent xmlns:mc="http://schemas.openxmlformats.org/markup-compatibility/2006" xmlns:a14="http://schemas.microsoft.com/office/drawing/2010/main">
        <mc:Choice Requires="a14">
          <p:sp>
            <p:nvSpPr>
              <p:cNvPr id="18" name="文本框 17"/>
              <p:cNvSpPr txBox="1"/>
              <p:nvPr/>
            </p:nvSpPr>
            <p:spPr>
              <a:xfrm>
                <a:off x="7567037" y="1735767"/>
                <a:ext cx="496795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𝑘</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𝑘</m:t>
                        </m:r>
                      </m:e>
                      <m:sub>
                        <m:r>
                          <a:rPr lang="en-US" altLang="zh-CN" b="0" i="1" smtClean="0">
                            <a:solidFill>
                              <a:srgbClr val="FF0000"/>
                            </a:solidFill>
                            <a:latin typeface="Cambria Math" panose="02040503050406030204" pitchFamily="18" charset="0"/>
                          </a:rPr>
                          <m:t>2</m:t>
                        </m:r>
                      </m:sub>
                    </m:sSub>
                  </m:oMath>
                </a14:m>
                <a:r>
                  <a:rPr lang="en-US" altLang="zh-CN" dirty="0" smtClean="0">
                    <a:solidFill>
                      <a:srgbClr val="FF0000"/>
                    </a:solidFill>
                  </a:rPr>
                  <a:t>:</a:t>
                </a:r>
                <a:r>
                  <a:rPr lang="zh-CN" altLang="en-US" dirty="0" smtClean="0">
                    <a:solidFill>
                      <a:srgbClr val="FF0000"/>
                    </a:solidFill>
                  </a:rPr>
                  <a:t> </a:t>
                </a:r>
                <a:r>
                  <a:rPr lang="zh-CN" altLang="en-US" sz="1200" dirty="0" smtClean="0"/>
                  <a:t>径向变形系数</a:t>
                </a:r>
                <a:endParaRPr lang="zh-CN" altLang="en-US" sz="1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7567037" y="1735767"/>
                <a:ext cx="4967953" cy="369332"/>
              </a:xfrm>
              <a:prstGeom prst="rect">
                <a:avLst/>
              </a:prstGeom>
              <a:blipFill rotWithShape="0">
                <a:blip r:embed="rId10"/>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7477943" y="2619899"/>
                <a:ext cx="3354893" cy="395878"/>
              </a:xfrm>
              <a:prstGeom prst="rect">
                <a:avLst/>
              </a:prstGeom>
              <a:noFill/>
            </p:spPr>
            <p:txBody>
              <a:bodyPr wrap="none" rtlCol="0">
                <a:spAutoFit/>
              </a:bodyPr>
              <a:lstStyle/>
              <a:p>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𝑋</m:t>
                        </m:r>
                        <m:r>
                          <a:rPr lang="en-US" altLang="zh-CN" b="0" i="1" dirty="0" smtClean="0">
                            <a:solidFill>
                              <a:srgbClr val="FF0000"/>
                            </a:solidFill>
                            <a:latin typeface="Cambria Math" panose="02040503050406030204" pitchFamily="18" charset="0"/>
                          </a:rPr>
                          <m:t> </m:t>
                        </m:r>
                        <m:r>
                          <a:rPr lang="en-US" altLang="zh-CN" b="0" i="1" dirty="0" smtClean="0">
                            <a:solidFill>
                              <a:srgbClr val="FF0000"/>
                            </a:solidFill>
                            <a:latin typeface="Cambria Math" panose="02040503050406030204" pitchFamily="18" charset="0"/>
                          </a:rPr>
                          <m:t>𝑌</m:t>
                        </m:r>
                        <m:r>
                          <a:rPr lang="en-US" altLang="zh-CN" i="1" dirty="0" smtClean="0">
                            <a:solidFill>
                              <a:srgbClr val="FF0000"/>
                            </a:solidFill>
                            <a:latin typeface="Cambria Math" panose="02040503050406030204" pitchFamily="18" charset="0"/>
                          </a:rPr>
                          <m:t> </m:t>
                        </m:r>
                        <m:r>
                          <a:rPr lang="en-US" altLang="zh-CN" b="0" i="1" dirty="0" smtClean="0">
                            <a:solidFill>
                              <a:srgbClr val="FF0000"/>
                            </a:solidFill>
                            <a:latin typeface="Cambria Math" panose="02040503050406030204" pitchFamily="18" charset="0"/>
                          </a:rPr>
                          <m:t>𝑍</m:t>
                        </m:r>
                        <m:r>
                          <a:rPr lang="en-US" altLang="zh-CN" i="1" dirty="0" smtClean="0">
                            <a:solidFill>
                              <a:srgbClr val="FF0000"/>
                            </a:solidFill>
                            <a:latin typeface="Cambria Math" panose="02040503050406030204" pitchFamily="18" charset="0"/>
                          </a:rPr>
                          <m:t>]</m:t>
                        </m:r>
                        <m:r>
                          <m:rPr>
                            <m:nor/>
                          </m:rPr>
                          <a:rPr lang="zh-CN" altLang="en-US" dirty="0">
                            <a:solidFill>
                              <a:srgbClr val="FF0000"/>
                            </a:solidFill>
                          </a:rPr>
                          <m:t> </m:t>
                        </m:r>
                      </m:e>
                      <m:sup>
                        <m:r>
                          <a:rPr lang="en-US" altLang="zh-CN" b="0" i="1" dirty="0" smtClean="0">
                            <a:solidFill>
                              <a:srgbClr val="FF0000"/>
                            </a:solidFill>
                            <a:latin typeface="Cambria Math" panose="02040503050406030204" pitchFamily="18" charset="0"/>
                          </a:rPr>
                          <m:t>𝑇</m:t>
                        </m:r>
                      </m:sup>
                    </m:sSup>
                  </m:oMath>
                </a14:m>
                <a:r>
                  <a:rPr lang="en-US" altLang="zh-CN" dirty="0" smtClean="0">
                    <a:solidFill>
                      <a:srgbClr val="FF0000"/>
                    </a:solidFill>
                  </a:rPr>
                  <a:t>:</a:t>
                </a:r>
                <a:r>
                  <a:rPr lang="zh-CN" altLang="en-US" sz="1200" dirty="0" smtClean="0">
                    <a:latin typeface="+mn-ea"/>
                  </a:rPr>
                  <a:t>城市灯光在世界坐标系中的位置 </a:t>
                </a:r>
                <a:endParaRPr lang="zh-CN" altLang="en-US" sz="1200" dirty="0">
                  <a:latin typeface="+mn-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7477943" y="2619899"/>
                <a:ext cx="3354893" cy="395878"/>
              </a:xfrm>
              <a:prstGeom prst="rect">
                <a:avLst/>
              </a:prstGeom>
              <a:blipFill rotWithShape="0">
                <a:blip r:embed="rId11"/>
                <a:stretch>
                  <a:fillRect l="-727" t="-1538"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7477943" y="3109569"/>
                <a:ext cx="2109873" cy="394019"/>
              </a:xfrm>
              <a:prstGeom prst="rect">
                <a:avLst/>
              </a:prstGeom>
              <a:noFill/>
            </p:spPr>
            <p:txBody>
              <a:bodyPr wrap="none" rtlCol="0">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𝑁</m:t>
                        </m:r>
                      </m:e>
                      <m:sub>
                        <m:r>
                          <m:rPr>
                            <m:sty m:val="p"/>
                          </m:rPr>
                          <a:rPr lang="en-US" altLang="zh-CN" i="1">
                            <a:solidFill>
                              <a:srgbClr val="FF0000"/>
                            </a:solidFill>
                            <a:latin typeface="Cambria Math" panose="02040503050406030204" pitchFamily="18" charset="0"/>
                          </a:rPr>
                          <m:t>pix</m:t>
                        </m:r>
                      </m:sub>
                    </m:sSub>
                    <m:r>
                      <a:rPr lang="en-US" altLang="zh-CN" b="0" i="0" smtClean="0">
                        <a:solidFill>
                          <a:srgbClr val="FF0000"/>
                        </a:solidFill>
                        <a:latin typeface="Cambria Math" panose="02040503050406030204" pitchFamily="18" charset="0"/>
                      </a:rPr>
                      <m:t>:</m:t>
                    </m:r>
                  </m:oMath>
                </a14:m>
                <a:r>
                  <a:rPr lang="en-US" altLang="zh-CN" sz="1200" dirty="0" smtClean="0">
                    <a:latin typeface="+mn-ea"/>
                  </a:rPr>
                  <a:t>ISS</a:t>
                </a:r>
                <a:r>
                  <a:rPr lang="zh-CN" altLang="en-US" sz="1200" dirty="0">
                    <a:latin typeface="+mn-ea"/>
                  </a:rPr>
                  <a:t>图像的水平像素数</a:t>
                </a:r>
              </a:p>
            </p:txBody>
          </p:sp>
        </mc:Choice>
        <mc:Fallback xmlns="">
          <p:sp>
            <p:nvSpPr>
              <p:cNvPr id="20" name="文本框 19"/>
              <p:cNvSpPr txBox="1">
                <a:spLocks noRot="1" noChangeAspect="1" noMove="1" noResize="1" noEditPoints="1" noAdjustHandles="1" noChangeArrowheads="1" noChangeShapeType="1" noTextEdit="1"/>
              </p:cNvSpPr>
              <p:nvPr/>
            </p:nvSpPr>
            <p:spPr>
              <a:xfrm>
                <a:off x="7477943" y="3109569"/>
                <a:ext cx="2109873" cy="394019"/>
              </a:xfrm>
              <a:prstGeom prst="rect">
                <a:avLst/>
              </a:prstGeom>
              <a:blipFill rotWithShape="0">
                <a:blip r:embed="rId12"/>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477943" y="3659170"/>
                <a:ext cx="2444515" cy="318677"/>
              </a:xfrm>
              <a:prstGeom prst="rect">
                <a:avLst/>
              </a:prstGeom>
              <a:noFill/>
            </p:spPr>
            <p:txBody>
              <a:bodyPr wrap="none" lIns="0" tIns="0" rIns="0" bIns="0" rtlCol="0">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m:rPr>
                                <m:sty m:val="p"/>
                              </m:rPr>
                              <a:rPr lang="en-US" altLang="zh-CN" i="1">
                                <a:solidFill>
                                  <a:srgbClr val="FF0000"/>
                                </a:solidFill>
                                <a:latin typeface="Cambria Math" panose="02040503050406030204" pitchFamily="18" charset="0"/>
                              </a:rPr>
                              <m:t>x</m:t>
                            </m:r>
                          </m:sub>
                        </m:sSub>
                        <m:r>
                          <a:rPr lang="en-US" altLang="zh-CN" b="0"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𝑦</m:t>
                            </m:r>
                          </m:sub>
                        </m:sSub>
                      </m:e>
                    </m:d>
                  </m:oMath>
                </a14:m>
                <a:r>
                  <a:rPr lang="en-US" altLang="zh-CN" dirty="0" smtClean="0">
                    <a:solidFill>
                      <a:srgbClr val="FF0000"/>
                    </a:solidFill>
                  </a:rPr>
                  <a:t>:</a:t>
                </a:r>
                <a:r>
                  <a:rPr lang="en-US" altLang="zh-CN" sz="1200" dirty="0" smtClean="0">
                    <a:latin typeface="+mn-ea"/>
                  </a:rPr>
                  <a:t>ISS</a:t>
                </a:r>
                <a:r>
                  <a:rPr lang="zh-CN" altLang="en-US" sz="1200" dirty="0" smtClean="0">
                    <a:latin typeface="+mn-ea"/>
                  </a:rPr>
                  <a:t>图像中心的像素位置</a:t>
                </a:r>
                <a:endParaRPr lang="zh-CN" altLang="en-US" sz="1200" dirty="0">
                  <a:latin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7477943" y="3659170"/>
                <a:ext cx="2444515" cy="318677"/>
              </a:xfrm>
              <a:prstGeom prst="rect">
                <a:avLst/>
              </a:prstGeom>
              <a:blipFill rotWithShape="0">
                <a:blip r:embed="rId13"/>
                <a:stretch>
                  <a:fillRect t="-16981" r="-2993" b="-37736"/>
                </a:stretch>
              </a:blipFill>
            </p:spPr>
            <p:txBody>
              <a:bodyPr/>
              <a:lstStyle/>
              <a:p>
                <a:r>
                  <a:rPr lang="zh-CN" altLang="en-US">
                    <a:noFill/>
                  </a:rPr>
                  <a:t> </a:t>
                </a:r>
              </a:p>
            </p:txBody>
          </p:sp>
        </mc:Fallback>
      </mc:AlternateContent>
      <p:sp>
        <p:nvSpPr>
          <p:cNvPr id="22" name="文本框 21"/>
          <p:cNvSpPr txBox="1"/>
          <p:nvPr/>
        </p:nvSpPr>
        <p:spPr>
          <a:xfrm>
            <a:off x="7472750" y="4333232"/>
            <a:ext cx="2815194" cy="369332"/>
          </a:xfrm>
          <a:prstGeom prst="rect">
            <a:avLst/>
          </a:prstGeom>
          <a:noFill/>
        </p:spPr>
        <p:txBody>
          <a:bodyPr wrap="none" rtlCol="0">
            <a:spAutoFit/>
          </a:bodyPr>
          <a:lstStyle/>
          <a:p>
            <a:r>
              <a:rPr lang="en-US" altLang="zh-CN" dirty="0" smtClean="0">
                <a:solidFill>
                  <a:srgbClr val="FF0000"/>
                </a:solidFill>
              </a:rPr>
              <a:t>r:</a:t>
            </a:r>
            <a:r>
              <a:rPr lang="zh-CN" altLang="en-US" sz="1200" dirty="0" smtClean="0"/>
              <a:t>是以像素为单位距</a:t>
            </a:r>
            <a:r>
              <a:rPr lang="en-US" altLang="zh-CN" sz="1200" dirty="0" smtClean="0"/>
              <a:t>ISS</a:t>
            </a:r>
            <a:r>
              <a:rPr lang="zh-CN" altLang="en-US" sz="1200" dirty="0" smtClean="0"/>
              <a:t>图像中心的距离</a:t>
            </a:r>
            <a:endParaRPr lang="zh-CN" altLang="en-US" sz="1200" dirty="0"/>
          </a:p>
        </p:txBody>
      </p:sp>
      <mc:AlternateContent xmlns:mc="http://schemas.openxmlformats.org/markup-compatibility/2006" xmlns:a14="http://schemas.microsoft.com/office/drawing/2010/main">
        <mc:Choice Requires="a14">
          <p:sp>
            <p:nvSpPr>
              <p:cNvPr id="24" name="文本框 23"/>
              <p:cNvSpPr txBox="1"/>
              <p:nvPr/>
            </p:nvSpPr>
            <p:spPr>
              <a:xfrm>
                <a:off x="0" y="4758451"/>
                <a:ext cx="6776720" cy="2099549"/>
              </a:xfrm>
              <a:prstGeom prst="rect">
                <a:avLst/>
              </a:prstGeom>
              <a:noFill/>
            </p:spPr>
            <p:txBody>
              <a:bodyPr wrap="square" rtlCol="0">
                <a:spAutoFit/>
              </a:bodyPr>
              <a:lstStyle/>
              <a:p>
                <a:r>
                  <a:rPr lang="zh-CN" altLang="en-US" dirty="0" smtClean="0"/>
                  <a:t>假设七个未知参数</a:t>
                </a:r>
                <a:endParaRPr lang="en-US" altLang="zh-CN" dirty="0" smtClean="0"/>
              </a:p>
              <a:p>
                <a:r>
                  <a:rPr lang="en-US" altLang="zh-CN" dirty="0" smtClean="0"/>
                  <a:t>[1</a:t>
                </a:r>
                <a:r>
                  <a:rPr lang="en-US" altLang="zh-CN" dirty="0"/>
                  <a:t>]</a:t>
                </a:r>
                <a:r>
                  <a:rPr lang="zh-CN" altLang="en-US" dirty="0" smtClean="0"/>
                  <a:t>用</a:t>
                </a:r>
                <a:r>
                  <a:rPr lang="en-US" altLang="zh-CN" dirty="0" smtClean="0">
                    <a:solidFill>
                      <a:srgbClr val="FF0000"/>
                    </a:solidFill>
                  </a:rPr>
                  <a:t>Time lag </a:t>
                </a:r>
                <a:r>
                  <a:rPr lang="zh-CN" altLang="en-US" dirty="0" smtClean="0"/>
                  <a:t>确定</a:t>
                </a:r>
                <a:r>
                  <a:rPr lang="en-US" altLang="zh-CN" dirty="0" smtClean="0">
                    <a:solidFill>
                      <a:srgbClr val="FF0000"/>
                    </a:solidFill>
                  </a:rPr>
                  <a:t>t</a:t>
                </a:r>
                <a:r>
                  <a:rPr lang="en-US" altLang="zh-CN" dirty="0" smtClean="0"/>
                  <a:t>(</a:t>
                </a:r>
                <a:r>
                  <a:rPr lang="zh-CN" altLang="en-US" dirty="0" smtClean="0"/>
                  <a:t>相机在世界坐标系中的位置），用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𝐼𝑆𝑆</m:t>
                        </m:r>
                      </m:sub>
                    </m:sSub>
                    <m:r>
                      <a:rPr lang="zh-CN" altLang="en-US" i="1" smtClean="0">
                        <a:latin typeface="Cambria Math" panose="02040503050406030204" pitchFamily="18" charset="0"/>
                      </a:rPr>
                      <m:t>和</m:t>
                    </m:r>
                    <m:d>
                      <m:dPr>
                        <m:ctrlPr>
                          <a:rPr lang="en-US" altLang="zh-CN"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𝜃</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𝜎</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𝜙</m:t>
                        </m:r>
                      </m:e>
                    </m:d>
                  </m:oMath>
                </a14:m>
                <a:endParaRPr lang="en-US" altLang="zh-CN" dirty="0" smtClean="0"/>
              </a:p>
              <a:p>
                <a:r>
                  <a:rPr lang="zh-CN" altLang="en-US" dirty="0" smtClean="0"/>
                  <a:t>确定</a:t>
                </a:r>
                <a14:m>
                  <m:oMath xmlns:m="http://schemas.openxmlformats.org/officeDocument/2006/math">
                    <m:r>
                      <a:rPr lang="en-US" altLang="zh-CN" i="1" smtClean="0">
                        <a:solidFill>
                          <a:srgbClr val="FF0000"/>
                        </a:solidFill>
                        <a:latin typeface="Cambria Math" panose="02040503050406030204" pitchFamily="18" charset="0"/>
                      </a:rPr>
                      <m:t>𝑅</m:t>
                    </m:r>
                  </m:oMath>
                </a14:m>
                <a:r>
                  <a:rPr lang="zh-CN" altLang="en-US" dirty="0" smtClean="0"/>
                  <a:t>，然后将</a:t>
                </a:r>
                <a:r>
                  <a:rPr lang="en-US" altLang="zh-CN" dirty="0" smtClean="0">
                    <a:solidFill>
                      <a:srgbClr val="FF0000"/>
                    </a:solidFill>
                  </a:rPr>
                  <a:t>t</a:t>
                </a:r>
                <a:r>
                  <a:rPr lang="zh-CN" altLang="en-US" dirty="0" smtClean="0"/>
                  <a:t>和</a:t>
                </a:r>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𝑥</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𝑦</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𝑧</m:t>
                        </m:r>
                        <m:r>
                          <a:rPr lang="en-US" altLang="zh-CN" i="1" dirty="0">
                            <a:solidFill>
                              <a:srgbClr val="FF0000"/>
                            </a:solidFill>
                            <a:latin typeface="Cambria Math" panose="02040503050406030204" pitchFamily="18" charset="0"/>
                          </a:rPr>
                          <m:t>]</m:t>
                        </m:r>
                        <m:r>
                          <m:rPr>
                            <m:nor/>
                          </m:rPr>
                          <a:rPr lang="zh-CN" altLang="en-US" dirty="0">
                            <a:solidFill>
                              <a:srgbClr val="FF0000"/>
                            </a:solidFill>
                          </a:rPr>
                          <m:t> </m:t>
                        </m:r>
                      </m:e>
                      <m:sup>
                        <m:r>
                          <a:rPr lang="en-US" altLang="zh-CN" i="1" dirty="0">
                            <a:solidFill>
                              <a:srgbClr val="FF0000"/>
                            </a:solidFill>
                            <a:latin typeface="Cambria Math" panose="02040503050406030204" pitchFamily="18" charset="0"/>
                          </a:rPr>
                          <m:t>𝑇</m:t>
                        </m:r>
                      </m:sup>
                    </m:sSup>
                  </m:oMath>
                </a14:m>
                <a:r>
                  <a:rPr lang="en-US" altLang="zh-CN" dirty="0" smtClean="0"/>
                  <a:t>,</a:t>
                </a:r>
                <a:r>
                  <a:rPr lang="en-US" altLang="zh-CN" dirty="0"/>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𝑅</m:t>
                        </m:r>
                      </m:e>
                      <m:sub>
                        <m:r>
                          <a:rPr lang="en-US" altLang="zh-CN" i="1">
                            <a:solidFill>
                              <a:srgbClr val="FF0000"/>
                            </a:solidFill>
                            <a:latin typeface="Cambria Math" panose="02040503050406030204" pitchFamily="18" charset="0"/>
                          </a:rPr>
                          <m:t>𝐼𝑆𝑆</m:t>
                        </m:r>
                      </m:sub>
                    </m:sSub>
                  </m:oMath>
                </a14:m>
                <a:r>
                  <a:rPr lang="zh-CN" altLang="en-US" dirty="0" smtClean="0"/>
                  <a:t> 代入（</a:t>
                </a:r>
                <a:r>
                  <a:rPr lang="en-US" altLang="zh-CN" dirty="0" smtClean="0"/>
                  <a:t>1</a:t>
                </a:r>
                <a:r>
                  <a:rPr lang="zh-CN" altLang="en-US" dirty="0" smtClean="0"/>
                  <a:t>）确定</a:t>
                </a:r>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𝑥</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𝑦</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𝑧</m:t>
                        </m:r>
                        <m:r>
                          <a:rPr lang="en-US" altLang="zh-CN" i="1" dirty="0">
                            <a:solidFill>
                              <a:srgbClr val="FF0000"/>
                            </a:solidFill>
                            <a:latin typeface="Cambria Math" panose="02040503050406030204" pitchFamily="18" charset="0"/>
                          </a:rPr>
                          <m:t>]</m:t>
                        </m:r>
                        <m:r>
                          <m:rPr>
                            <m:nor/>
                          </m:rPr>
                          <a:rPr lang="zh-CN" altLang="en-US" dirty="0">
                            <a:solidFill>
                              <a:srgbClr val="FF0000"/>
                            </a:solidFill>
                          </a:rPr>
                          <m:t> </m:t>
                        </m:r>
                      </m:e>
                      <m:sup>
                        <m:r>
                          <a:rPr lang="en-US" altLang="zh-CN" i="1" dirty="0">
                            <a:solidFill>
                              <a:srgbClr val="FF0000"/>
                            </a:solidFill>
                            <a:latin typeface="Cambria Math" panose="02040503050406030204" pitchFamily="18" charset="0"/>
                          </a:rPr>
                          <m:t>𝑇</m:t>
                        </m:r>
                      </m:sup>
                    </m:sSup>
                  </m:oMath>
                </a14:m>
                <a:r>
                  <a:rPr lang="zh-CN" altLang="en-US" dirty="0" smtClean="0"/>
                  <a:t>。</a:t>
                </a:r>
                <a:endParaRPr lang="en-US" altLang="zh-CN" dirty="0" smtClean="0"/>
              </a:p>
              <a:p>
                <a:r>
                  <a:rPr lang="en-US" altLang="zh-CN" dirty="0"/>
                  <a:t>[</a:t>
                </a:r>
                <a:r>
                  <a:rPr lang="en-US" altLang="zh-CN" dirty="0" smtClean="0"/>
                  <a:t>2</a:t>
                </a:r>
                <a:r>
                  <a:rPr lang="en-US" altLang="zh-CN" dirty="0"/>
                  <a:t>]</a:t>
                </a:r>
                <a:r>
                  <a:rPr lang="zh-CN" altLang="en-US" dirty="0" smtClean="0"/>
                  <a:t>用</a:t>
                </a:r>
                <a:r>
                  <a:rPr lang="en-US" altLang="zh-CN" dirty="0" smtClean="0">
                    <a:solidFill>
                      <a:srgbClr val="FF0000"/>
                    </a:solidFill>
                  </a:rPr>
                  <a:t>AOV</a:t>
                </a:r>
                <a:r>
                  <a:rPr lang="zh-CN" altLang="en-US" dirty="0" smtClean="0"/>
                  <a:t>和</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𝑁</m:t>
                        </m:r>
                      </m:e>
                      <m:sub>
                        <m:r>
                          <m:rPr>
                            <m:sty m:val="p"/>
                          </m:rPr>
                          <a:rPr lang="en-US" altLang="zh-CN" i="1">
                            <a:solidFill>
                              <a:srgbClr val="FF0000"/>
                            </a:solidFill>
                            <a:latin typeface="Cambria Math" panose="02040503050406030204" pitchFamily="18" charset="0"/>
                          </a:rPr>
                          <m:t>pix</m:t>
                        </m:r>
                      </m:sub>
                    </m:sSub>
                  </m:oMath>
                </a14:m>
                <a:r>
                  <a:rPr lang="en-US" altLang="zh-CN" dirty="0" smtClean="0"/>
                  <a:t> </a:t>
                </a:r>
                <a:r>
                  <a:rPr lang="zh-CN" altLang="en-US" dirty="0" smtClean="0"/>
                  <a:t>确定</a:t>
                </a:r>
                <a:r>
                  <a:rPr lang="en-US" altLang="zh-CN" dirty="0" smtClean="0"/>
                  <a:t>f</a:t>
                </a:r>
                <a:r>
                  <a:rPr lang="zh-CN" altLang="en-US" dirty="0" smtClean="0"/>
                  <a:t>（焦距），然后和</a:t>
                </a:r>
                <a14:m>
                  <m:oMath xmlns:m="http://schemas.openxmlformats.org/officeDocument/2006/math">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𝐶</m:t>
                            </m:r>
                          </m:e>
                          <m:sub>
                            <m:r>
                              <m:rPr>
                                <m:sty m:val="p"/>
                              </m:rPr>
                              <a:rPr lang="en-US" altLang="zh-CN" i="1">
                                <a:solidFill>
                                  <a:srgbClr val="FF0000"/>
                                </a:solidFill>
                                <a:latin typeface="Cambria Math" panose="02040503050406030204" pitchFamily="18" charset="0"/>
                              </a:rPr>
                              <m:t>x</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𝐶</m:t>
                            </m:r>
                          </m:e>
                          <m:sub>
                            <m:r>
                              <a:rPr lang="en-US" altLang="zh-CN" i="1">
                                <a:solidFill>
                                  <a:srgbClr val="FF0000"/>
                                </a:solidFill>
                                <a:latin typeface="Cambria Math" panose="02040503050406030204" pitchFamily="18" charset="0"/>
                              </a:rPr>
                              <m:t>𝑦</m:t>
                            </m:r>
                          </m:sub>
                        </m:sSub>
                      </m:e>
                    </m:d>
                  </m:oMath>
                </a14:m>
                <a:r>
                  <a:rPr lang="en-US" altLang="zh-CN" dirty="0" smtClean="0"/>
                  <a:t> </a:t>
                </a:r>
                <a:r>
                  <a:rPr lang="zh-CN" altLang="en-US" dirty="0" smtClean="0"/>
                  <a:t>代入（</a:t>
                </a:r>
                <a:r>
                  <a:rPr lang="en-US" altLang="zh-CN" dirty="0" smtClean="0"/>
                  <a:t>2</a:t>
                </a:r>
                <a:r>
                  <a:rPr lang="zh-CN" altLang="en-US" dirty="0" smtClean="0"/>
                  <a:t>），（</a:t>
                </a:r>
                <a:r>
                  <a:rPr lang="en-US" altLang="zh-CN" dirty="0" smtClean="0"/>
                  <a:t>3</a:t>
                </a:r>
                <a:r>
                  <a:rPr lang="zh-CN" altLang="en-US" dirty="0" smtClean="0"/>
                  <a:t>）</a:t>
                </a:r>
                <a:endParaRPr lang="en-US" altLang="zh-CN" dirty="0" smtClean="0"/>
              </a:p>
              <a:p>
                <a:r>
                  <a:rPr lang="zh-CN" altLang="en-US" dirty="0" smtClean="0"/>
                  <a:t>确定</a:t>
                </a:r>
                <a14:m>
                  <m:oMath xmlns:m="http://schemas.openxmlformats.org/officeDocument/2006/math">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𝑢</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𝑣</m:t>
                        </m:r>
                      </m:e>
                    </m:d>
                  </m:oMath>
                </a14:m>
                <a:r>
                  <a:rPr lang="zh-CN" altLang="en-US" dirty="0" smtClean="0"/>
                  <a:t>。</a:t>
                </a:r>
                <a:endParaRPr lang="en-US" altLang="zh-CN" dirty="0" smtClean="0"/>
              </a:p>
              <a:p>
                <a:r>
                  <a:rPr lang="en-US" altLang="zh-CN" dirty="0" smtClean="0"/>
                  <a:t>[3]</a:t>
                </a:r>
                <a:r>
                  <a:rPr lang="zh-CN" altLang="en-US" dirty="0" smtClean="0"/>
                  <a:t>用</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𝑘</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𝑘</m:t>
                        </m:r>
                      </m:e>
                      <m:sub>
                        <m:r>
                          <a:rPr lang="en-US" altLang="zh-CN" i="1">
                            <a:solidFill>
                              <a:srgbClr val="FF0000"/>
                            </a:solidFill>
                            <a:latin typeface="Cambria Math" panose="02040503050406030204" pitchFamily="18" charset="0"/>
                          </a:rPr>
                          <m:t>2</m:t>
                        </m:r>
                      </m:sub>
                    </m:sSub>
                  </m:oMath>
                </a14:m>
                <a:r>
                  <a:rPr lang="zh-CN" altLang="en-US" dirty="0" smtClean="0"/>
                  <a:t>，</a:t>
                </a:r>
                <a:r>
                  <a:rPr lang="en-US" altLang="zh-CN" dirty="0" smtClean="0">
                    <a:solidFill>
                      <a:srgbClr val="FF0000"/>
                    </a:solidFill>
                  </a:rPr>
                  <a:t>r</a:t>
                </a:r>
                <a:r>
                  <a:rPr lang="zh-CN" altLang="en-US" dirty="0" smtClean="0"/>
                  <a:t>，</a:t>
                </a:r>
                <a14:m>
                  <m:oMath xmlns:m="http://schemas.openxmlformats.org/officeDocument/2006/math">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𝑢</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𝑣</m:t>
                        </m:r>
                      </m:e>
                    </m:d>
                  </m:oMath>
                </a14:m>
                <a:r>
                  <a:rPr lang="zh-CN" altLang="en-US" dirty="0" smtClean="0"/>
                  <a:t>代入（</a:t>
                </a:r>
                <a:r>
                  <a:rPr lang="en-US" altLang="zh-CN" dirty="0" smtClean="0"/>
                  <a:t>5</a:t>
                </a:r>
                <a:r>
                  <a:rPr lang="zh-CN" altLang="en-US" dirty="0" smtClean="0"/>
                  <a:t>），（</a:t>
                </a:r>
                <a:r>
                  <a:rPr lang="en-US" altLang="zh-CN" dirty="0" smtClean="0"/>
                  <a:t>6</a:t>
                </a:r>
                <a:r>
                  <a:rPr lang="zh-CN" altLang="en-US" dirty="0" smtClean="0"/>
                  <a:t>）得到</a:t>
                </a:r>
                <a14:m>
                  <m:oMath xmlns:m="http://schemas.openxmlformats.org/officeDocument/2006/math">
                    <m:d>
                      <m:dPr>
                        <m:ctrlPr>
                          <a:rPr lang="en-US" altLang="zh-CN" i="1">
                            <a:solidFill>
                              <a:srgbClr val="FF0000"/>
                            </a:solidFill>
                            <a:latin typeface="Cambria Math" panose="02040503050406030204" pitchFamily="18" charset="0"/>
                          </a:rPr>
                        </m:ctrlPr>
                      </m:d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𝑢</m:t>
                            </m:r>
                            <m:r>
                              <m:rPr>
                                <m:nor/>
                              </m:rPr>
                              <a:rPr lang="zh-CN" altLang="en-US" dirty="0">
                                <a:solidFill>
                                  <a:srgbClr val="FF0000"/>
                                </a:solidFill>
                              </a:rPr>
                              <m:t> </m:t>
                            </m:r>
                          </m:e>
                          <m:sub>
                            <m:r>
                              <a:rPr lang="en-US" altLang="zh-CN" i="1" dirty="0">
                                <a:solidFill>
                                  <a:srgbClr val="FF0000"/>
                                </a:solidFill>
                                <a:latin typeface="Cambria Math" panose="02040503050406030204" pitchFamily="18" charset="0"/>
                              </a:rPr>
                              <m:t>𝑐𝑜𝑟𝑟𝑒𝑐𝑡</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𝑣</m:t>
                            </m:r>
                          </m:e>
                          <m:sub>
                            <m:r>
                              <a:rPr lang="en-US" altLang="zh-CN" i="1" dirty="0">
                                <a:solidFill>
                                  <a:srgbClr val="FF0000"/>
                                </a:solidFill>
                                <a:latin typeface="Cambria Math" panose="02040503050406030204" pitchFamily="18" charset="0"/>
                              </a:rPr>
                              <m:t>𝑐𝑜𝑟𝑟𝑒𝑐𝑡</m:t>
                            </m:r>
                          </m:sub>
                        </m:sSub>
                      </m:e>
                    </m:d>
                  </m:oMath>
                </a14:m>
                <a:r>
                  <a:rPr lang="zh-CN" altLang="en-US" dirty="0" smtClean="0"/>
                  <a:t>。</a:t>
                </a:r>
                <a:endParaRPr lang="en-US" altLang="zh-CN" dirty="0" smtClean="0"/>
              </a:p>
            </p:txBody>
          </p:sp>
        </mc:Choice>
        <mc:Fallback xmlns="">
          <p:sp>
            <p:nvSpPr>
              <p:cNvPr id="24" name="文本框 23"/>
              <p:cNvSpPr txBox="1">
                <a:spLocks noRot="1" noChangeAspect="1" noMove="1" noResize="1" noEditPoints="1" noAdjustHandles="1" noChangeArrowheads="1" noChangeShapeType="1" noTextEdit="1"/>
              </p:cNvSpPr>
              <p:nvPr/>
            </p:nvSpPr>
            <p:spPr>
              <a:xfrm>
                <a:off x="0" y="4758451"/>
                <a:ext cx="6776720" cy="2099549"/>
              </a:xfrm>
              <a:prstGeom prst="rect">
                <a:avLst/>
              </a:prstGeom>
              <a:blipFill rotWithShape="0">
                <a:blip r:embed="rId14"/>
                <a:stretch>
                  <a:fillRect l="-719" t="-2616" r="-719" b="-4070"/>
                </a:stretch>
              </a:blipFill>
            </p:spPr>
            <p:txBody>
              <a:bodyPr/>
              <a:lstStyle/>
              <a:p>
                <a:r>
                  <a:rPr lang="zh-CN" altLang="en-US">
                    <a:noFill/>
                  </a:rPr>
                  <a:t> </a:t>
                </a:r>
              </a:p>
            </p:txBody>
          </p:sp>
        </mc:Fallback>
      </mc:AlternateContent>
      <p:sp>
        <p:nvSpPr>
          <p:cNvPr id="25" name="文本框 24"/>
          <p:cNvSpPr txBox="1"/>
          <p:nvPr/>
        </p:nvSpPr>
        <p:spPr>
          <a:xfrm>
            <a:off x="7403530" y="4640342"/>
            <a:ext cx="1980029" cy="523220"/>
          </a:xfrm>
          <a:prstGeom prst="rect">
            <a:avLst/>
          </a:prstGeom>
          <a:noFill/>
        </p:spPr>
        <p:txBody>
          <a:bodyPr wrap="none" rtlCol="0">
            <a:spAutoFit/>
          </a:bodyPr>
          <a:lstStyle/>
          <a:p>
            <a:r>
              <a:rPr lang="zh-CN" altLang="en-US" sz="2800" dirty="0" smtClean="0">
                <a:solidFill>
                  <a:srgbClr val="002060"/>
                </a:solidFill>
              </a:rPr>
              <a:t>中间变量：</a:t>
            </a:r>
            <a:endParaRPr lang="zh-CN" altLang="en-US" sz="2800" dirty="0">
              <a:solidFill>
                <a:srgbClr val="002060"/>
              </a:solidFill>
            </a:endParaRPr>
          </a:p>
        </p:txBody>
      </p:sp>
      <mc:AlternateContent xmlns:mc="http://schemas.openxmlformats.org/markup-compatibility/2006">
        <mc:Choice xmlns:a14="http://schemas.microsoft.com/office/drawing/2010/main" Requires="a14">
          <p:sp>
            <p:nvSpPr>
              <p:cNvPr id="26" name="文本框 25"/>
              <p:cNvSpPr txBox="1"/>
              <p:nvPr/>
            </p:nvSpPr>
            <p:spPr>
              <a:xfrm>
                <a:off x="6801569" y="5071664"/>
                <a:ext cx="5579720" cy="395878"/>
              </a:xfrm>
              <a:prstGeom prst="rect">
                <a:avLst/>
              </a:prstGeom>
              <a:noFill/>
            </p:spPr>
            <p:txBody>
              <a:bodyPr wrap="square" rtlCol="0">
                <a:spAutoFit/>
              </a:bodyPr>
              <a:lstStyle/>
              <a:p>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𝑥</m:t>
                        </m:r>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𝑦</m:t>
                        </m:r>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𝑧</m:t>
                        </m:r>
                        <m:r>
                          <a:rPr lang="en-US" altLang="zh-CN" i="1" dirty="0" smtClean="0">
                            <a:solidFill>
                              <a:srgbClr val="FF0000"/>
                            </a:solidFill>
                            <a:latin typeface="Cambria Math" panose="02040503050406030204" pitchFamily="18" charset="0"/>
                          </a:rPr>
                          <m:t>]</m:t>
                        </m:r>
                        <m:r>
                          <m:rPr>
                            <m:nor/>
                          </m:rPr>
                          <a:rPr lang="zh-CN" altLang="en-US" dirty="0">
                            <a:solidFill>
                              <a:srgbClr val="FF0000"/>
                            </a:solidFill>
                          </a:rPr>
                          <m:t> </m:t>
                        </m:r>
                      </m:e>
                      <m:sup>
                        <m:r>
                          <a:rPr lang="en-US" altLang="zh-CN" b="0" i="1" dirty="0" smtClean="0">
                            <a:solidFill>
                              <a:srgbClr val="FF0000"/>
                            </a:solidFill>
                            <a:latin typeface="Cambria Math" panose="02040503050406030204" pitchFamily="18" charset="0"/>
                          </a:rPr>
                          <m:t>𝑇</m:t>
                        </m:r>
                      </m:sup>
                    </m:sSup>
                  </m:oMath>
                </a14:m>
                <a:r>
                  <a:rPr lang="en-US" altLang="zh-CN"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t>城市灯光在固定在</a:t>
                </a:r>
                <a:r>
                  <a:rPr lang="en-US" altLang="zh-CN" sz="1200" dirty="0" smtClean="0"/>
                  <a:t>ISS</a:t>
                </a:r>
                <a:r>
                  <a:rPr lang="zh-CN" altLang="en-US" sz="1200" dirty="0" smtClean="0"/>
                  <a:t>上的照相机上的照相机机坐标系中的位置</a:t>
                </a:r>
                <a:endParaRPr lang="zh-CN" altLang="en-US" sz="1200" dirty="0"/>
              </a:p>
            </p:txBody>
          </p:sp>
        </mc:Choice>
        <mc:Fallback>
          <p:sp>
            <p:nvSpPr>
              <p:cNvPr id="26" name="文本框 25"/>
              <p:cNvSpPr txBox="1">
                <a:spLocks noRot="1" noChangeAspect="1" noMove="1" noResize="1" noEditPoints="1" noAdjustHandles="1" noChangeArrowheads="1" noChangeShapeType="1" noTextEdit="1"/>
              </p:cNvSpPr>
              <p:nvPr/>
            </p:nvSpPr>
            <p:spPr>
              <a:xfrm>
                <a:off x="6801569" y="5071664"/>
                <a:ext cx="5579720" cy="395878"/>
              </a:xfrm>
              <a:prstGeom prst="rect">
                <a:avLst/>
              </a:prstGeom>
              <a:blipFill rotWithShape="0">
                <a:blip r:embed="rId15"/>
                <a:stretch>
                  <a:fillRect l="-437" t="-3077" b="-230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774074" y="5741016"/>
                <a:ext cx="5024518" cy="369332"/>
              </a:xfrm>
              <a:prstGeom prst="rect">
                <a:avLst/>
              </a:prstGeom>
              <a:noFill/>
            </p:spPr>
            <p:txBody>
              <a:bodyPr wrap="square" rtlCol="0">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𝑣</m:t>
                        </m:r>
                      </m:e>
                    </m:d>
                  </m:oMath>
                </a14:m>
                <a:r>
                  <a:rPr lang="en-US" altLang="zh-CN" dirty="0" smtClean="0">
                    <a:solidFill>
                      <a:srgbClr val="FF0000"/>
                    </a:solidFill>
                  </a:rPr>
                  <a:t>:</a:t>
                </a:r>
                <a:r>
                  <a:rPr lang="en-US" altLang="zh-CN" sz="1200" dirty="0" smtClean="0">
                    <a:latin typeface="+mn-ea"/>
                  </a:rPr>
                  <a:t>DMSP</a:t>
                </a:r>
                <a:r>
                  <a:rPr lang="zh-CN" altLang="en-US" sz="1200" dirty="0" smtClean="0">
                    <a:latin typeface="+mn-ea"/>
                  </a:rPr>
                  <a:t>图像中城市灯光的坐标投影到</a:t>
                </a:r>
                <a:r>
                  <a:rPr lang="en-US" altLang="zh-CN" sz="1200" dirty="0" smtClean="0">
                    <a:latin typeface="+mn-ea"/>
                  </a:rPr>
                  <a:t>ISS</a:t>
                </a:r>
                <a:r>
                  <a:rPr lang="zh-CN" altLang="en-US" sz="1200" dirty="0" smtClean="0">
                    <a:latin typeface="+mn-ea"/>
                  </a:rPr>
                  <a:t>图像上后的坐标</a:t>
                </a:r>
                <a:endParaRPr lang="en-US" altLang="zh-CN" sz="1200" dirty="0">
                  <a:latin typeface="+mn-ea"/>
                </a:endParaRPr>
              </a:p>
            </p:txBody>
          </p:sp>
        </mc:Choice>
        <mc:Fallback>
          <p:sp>
            <p:nvSpPr>
              <p:cNvPr id="27" name="文本框 26"/>
              <p:cNvSpPr txBox="1">
                <a:spLocks noRot="1" noChangeAspect="1" noMove="1" noResize="1" noEditPoints="1" noAdjustHandles="1" noChangeArrowheads="1" noChangeShapeType="1" noTextEdit="1"/>
              </p:cNvSpPr>
              <p:nvPr/>
            </p:nvSpPr>
            <p:spPr>
              <a:xfrm>
                <a:off x="6774074" y="5741016"/>
                <a:ext cx="5024518" cy="369332"/>
              </a:xfrm>
              <a:prstGeom prst="rect">
                <a:avLst/>
              </a:prstGeom>
              <a:blipFill rotWithShape="0">
                <a:blip r:embed="rId16"/>
                <a:stretch>
                  <a:fillRect t="-10000" b="-26667"/>
                </a:stretch>
              </a:blipFill>
            </p:spPr>
            <p:txBody>
              <a:bodyPr/>
              <a:lstStyle/>
              <a:p>
                <a:r>
                  <a:rPr lang="zh-CN" altLang="en-US">
                    <a:noFill/>
                  </a:rPr>
                  <a:t> </a:t>
                </a:r>
              </a:p>
            </p:txBody>
          </p:sp>
        </mc:Fallback>
      </mc:AlternateContent>
      <p:sp>
        <p:nvSpPr>
          <p:cNvPr id="28" name="文本框 27"/>
          <p:cNvSpPr txBox="1"/>
          <p:nvPr/>
        </p:nvSpPr>
        <p:spPr>
          <a:xfrm>
            <a:off x="6791067" y="6266232"/>
            <a:ext cx="5687776" cy="369332"/>
          </a:xfrm>
          <a:prstGeom prst="rect">
            <a:avLst/>
          </a:prstGeom>
          <a:noFill/>
        </p:spPr>
        <p:txBody>
          <a:bodyPr wrap="none" rtlCol="0">
            <a:spAutoFit/>
          </a:bodyPr>
          <a:lstStyle/>
          <a:p>
            <a:r>
              <a:rPr lang="en-US" altLang="zh-CN" dirty="0" smtClean="0">
                <a:solidFill>
                  <a:srgbClr val="FF0000"/>
                </a:solidFill>
              </a:rPr>
              <a:t>R:</a:t>
            </a:r>
            <a:r>
              <a:rPr lang="zh-CN" altLang="en-US" sz="1200" dirty="0" smtClean="0">
                <a:latin typeface="+mn-ea"/>
              </a:rPr>
              <a:t>代表相机观看方向的旋转矩阵。矩阵</a:t>
            </a:r>
            <a:r>
              <a:rPr lang="en-US" altLang="zh-CN" sz="1200" dirty="0" smtClean="0">
                <a:latin typeface="+mn-ea"/>
              </a:rPr>
              <a:t>R</a:t>
            </a:r>
            <a:r>
              <a:rPr lang="zh-CN" altLang="en-US" sz="1200" dirty="0" smtClean="0">
                <a:latin typeface="+mn-ea"/>
              </a:rPr>
              <a:t>将世界坐标系中的点转换为相机坐标系</a:t>
            </a:r>
            <a:endParaRPr lang="en-US" altLang="zh-CN" sz="1200" dirty="0" smtClean="0">
              <a:latin typeface="+mn-ea"/>
            </a:endParaRPr>
          </a:p>
        </p:txBody>
      </p:sp>
      <mc:AlternateContent xmlns:mc="http://schemas.openxmlformats.org/markup-compatibility/2006">
        <mc:Choice xmlns:a14="http://schemas.microsoft.com/office/drawing/2010/main" Requires="a14">
          <p:sp>
            <p:nvSpPr>
              <p:cNvPr id="29" name="矩形 28"/>
              <p:cNvSpPr/>
              <p:nvPr/>
            </p:nvSpPr>
            <p:spPr>
              <a:xfrm>
                <a:off x="6791067" y="6541471"/>
                <a:ext cx="5007525" cy="369332"/>
              </a:xfrm>
              <a:prstGeom prst="rect">
                <a:avLst/>
              </a:prstGeom>
            </p:spPr>
            <p:txBody>
              <a:bodyPr wrap="none">
                <a:spAutoFit/>
              </a:bodyPr>
              <a:lstStyle/>
              <a:p>
                <a14:m>
                  <m:oMath xmlns:m="http://schemas.openxmlformats.org/officeDocument/2006/math">
                    <m:d>
                      <m:dPr>
                        <m:ctrlPr>
                          <a:rPr lang="en-US" altLang="zh-CN" i="1" smtClean="0">
                            <a:solidFill>
                              <a:srgbClr val="FF0000"/>
                            </a:solidFill>
                            <a:latin typeface="Cambria Math" panose="02040503050406030204" pitchFamily="18" charset="0"/>
                          </a:rPr>
                        </m:ctrlPr>
                      </m:dPr>
                      <m:e>
                        <m:sSub>
                          <m:sSubPr>
                            <m:ctrlPr>
                              <a:rPr lang="en-US" altLang="zh-CN"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panose="02040503050406030204" pitchFamily="18" charset="0"/>
                              </a:rPr>
                              <m:t>𝑢</m:t>
                            </m:r>
                            <m:r>
                              <m:rPr>
                                <m:nor/>
                              </m:rPr>
                              <a:rPr lang="zh-CN" altLang="en-US" dirty="0">
                                <a:solidFill>
                                  <a:srgbClr val="FF0000"/>
                                </a:solidFill>
                              </a:rPr>
                              <m:t> </m:t>
                            </m:r>
                          </m:e>
                          <m:sub>
                            <m:r>
                              <a:rPr lang="en-US" altLang="zh-CN" b="0" i="1" dirty="0" smtClean="0">
                                <a:solidFill>
                                  <a:srgbClr val="FF0000"/>
                                </a:solidFill>
                                <a:latin typeface="Cambria Math" panose="02040503050406030204" pitchFamily="18" charset="0"/>
                              </a:rPr>
                              <m:t>𝑐𝑜𝑟𝑟𝑒𝑐𝑡</m:t>
                            </m:r>
                          </m:sub>
                        </m:sSub>
                        <m:r>
                          <a:rPr lang="en-US" altLang="zh-CN" b="0" i="1" dirty="0" smtClean="0">
                            <a:solidFill>
                              <a:srgbClr val="FF0000"/>
                            </a:solidFill>
                            <a:latin typeface="Cambria Math" panose="02040503050406030204" pitchFamily="18" charset="0"/>
                          </a:rPr>
                          <m:t>,</m:t>
                        </m:r>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𝑣</m:t>
                            </m:r>
                          </m:e>
                          <m:sub>
                            <m:r>
                              <a:rPr lang="en-US" altLang="zh-CN" b="0" i="1" dirty="0" smtClean="0">
                                <a:solidFill>
                                  <a:srgbClr val="FF0000"/>
                                </a:solidFill>
                                <a:latin typeface="Cambria Math" panose="02040503050406030204" pitchFamily="18" charset="0"/>
                              </a:rPr>
                              <m:t>𝑐𝑜𝑟𝑟𝑒𝑐𝑡</m:t>
                            </m:r>
                          </m:sub>
                        </m:sSub>
                      </m:e>
                    </m:d>
                  </m:oMath>
                </a14:m>
                <a:r>
                  <a:rPr lang="en-US" altLang="zh-CN" dirty="0" smtClean="0">
                    <a:solidFill>
                      <a:srgbClr val="FF0000"/>
                    </a:solidFill>
                  </a:rPr>
                  <a:t>:</a:t>
                </a:r>
                <a:r>
                  <a:rPr lang="zh-CN" altLang="en-US" dirty="0" smtClean="0">
                    <a:solidFill>
                      <a:srgbClr val="FF0000"/>
                    </a:solidFill>
                  </a:rPr>
                  <a:t> </a:t>
                </a:r>
                <a:r>
                  <a:rPr lang="en-US" altLang="zh-CN" sz="1200" dirty="0" smtClean="0">
                    <a:latin typeface="+mn-ea"/>
                  </a:rPr>
                  <a:t>DMSP</a:t>
                </a:r>
                <a:r>
                  <a:rPr lang="zh-CN" altLang="en-US" sz="1200" dirty="0" smtClean="0">
                    <a:latin typeface="+mn-ea"/>
                  </a:rPr>
                  <a:t>图像中的位置投射到</a:t>
                </a:r>
                <a:r>
                  <a:rPr lang="en-US" altLang="zh-CN" sz="1200" dirty="0" smtClean="0">
                    <a:latin typeface="+mn-ea"/>
                  </a:rPr>
                  <a:t>ISS</a:t>
                </a:r>
                <a:r>
                  <a:rPr lang="zh-CN" altLang="en-US" sz="1200" dirty="0" smtClean="0">
                    <a:latin typeface="+mn-ea"/>
                  </a:rPr>
                  <a:t>图像上的结果</a:t>
                </a:r>
                <a:endParaRPr lang="en-US" altLang="zh-CN" sz="1200" dirty="0">
                  <a:latin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6791067" y="6541471"/>
                <a:ext cx="5007525" cy="369332"/>
              </a:xfrm>
              <a:prstGeom prst="rect">
                <a:avLst/>
              </a:prstGeom>
              <a:blipFill rotWithShape="0">
                <a:blip r:embed="rId17"/>
                <a:stretch>
                  <a:fillRect t="-8197" b="-24590"/>
                </a:stretch>
              </a:blipFill>
            </p:spPr>
            <p:txBody>
              <a:bodyPr/>
              <a:lstStyle/>
              <a:p>
                <a:r>
                  <a:rPr lang="zh-CN" altLang="en-US">
                    <a:noFill/>
                  </a:rPr>
                  <a:t> </a:t>
                </a:r>
              </a:p>
            </p:txBody>
          </p:sp>
        </mc:Fallback>
      </mc:AlternateContent>
      <p:sp>
        <p:nvSpPr>
          <p:cNvPr id="30" name="文本框 29"/>
          <p:cNvSpPr txBox="1"/>
          <p:nvPr/>
        </p:nvSpPr>
        <p:spPr>
          <a:xfrm>
            <a:off x="6835747" y="5459742"/>
            <a:ext cx="731290" cy="369332"/>
          </a:xfrm>
          <a:prstGeom prst="rect">
            <a:avLst/>
          </a:prstGeom>
          <a:noFill/>
        </p:spPr>
        <p:txBody>
          <a:bodyPr wrap="none" rtlCol="0">
            <a:spAutoFit/>
          </a:bodyPr>
          <a:lstStyle/>
          <a:p>
            <a:r>
              <a:rPr lang="en-US" altLang="zh-CN" dirty="0" smtClean="0">
                <a:solidFill>
                  <a:srgbClr val="FF0000"/>
                </a:solidFill>
              </a:rPr>
              <a:t>f: </a:t>
            </a:r>
            <a:r>
              <a:rPr lang="zh-CN" altLang="en-US" sz="1200" dirty="0" smtClean="0">
                <a:latin typeface="+mn-ea"/>
              </a:rPr>
              <a:t>焦距</a:t>
            </a:r>
            <a:r>
              <a:rPr lang="en-US" altLang="zh-CN" dirty="0" smtClean="0"/>
              <a:t> </a:t>
            </a:r>
            <a:endParaRPr lang="zh-CN" altLang="en-US" dirty="0"/>
          </a:p>
        </p:txBody>
      </p:sp>
      <p:sp>
        <p:nvSpPr>
          <p:cNvPr id="31" name="文本框 30"/>
          <p:cNvSpPr txBox="1"/>
          <p:nvPr/>
        </p:nvSpPr>
        <p:spPr>
          <a:xfrm>
            <a:off x="6791067" y="6037530"/>
            <a:ext cx="2223686" cy="369332"/>
          </a:xfrm>
          <a:prstGeom prst="rect">
            <a:avLst/>
          </a:prstGeom>
          <a:noFill/>
        </p:spPr>
        <p:txBody>
          <a:bodyPr wrap="none" rtlCol="0">
            <a:spAutoFit/>
          </a:bodyPr>
          <a:lstStyle/>
          <a:p>
            <a:r>
              <a:rPr lang="en-US" altLang="zh-CN" dirty="0" smtClean="0">
                <a:solidFill>
                  <a:srgbClr val="FF0000"/>
                </a:solidFill>
              </a:rPr>
              <a:t>t:</a:t>
            </a:r>
            <a:r>
              <a:rPr lang="zh-CN" altLang="en-US" dirty="0" smtClean="0">
                <a:solidFill>
                  <a:srgbClr val="FF0000"/>
                </a:solidFill>
              </a:rPr>
              <a:t> </a:t>
            </a:r>
            <a:r>
              <a:rPr lang="zh-CN" altLang="en-US" sz="1200" dirty="0" smtClean="0"/>
              <a:t>相机在世界坐标系中的位置</a:t>
            </a:r>
            <a:endParaRPr lang="zh-CN" altLang="en-US" sz="1200" dirty="0"/>
          </a:p>
        </p:txBody>
      </p:sp>
      <mc:AlternateContent xmlns:mc="http://schemas.openxmlformats.org/markup-compatibility/2006" xmlns:a14="http://schemas.microsoft.com/office/drawing/2010/main">
        <mc:Choice Requires="a14">
          <p:sp>
            <p:nvSpPr>
              <p:cNvPr id="32" name="矩形 31"/>
              <p:cNvSpPr/>
              <p:nvPr/>
            </p:nvSpPr>
            <p:spPr>
              <a:xfrm>
                <a:off x="7477943" y="3955149"/>
                <a:ext cx="1846211" cy="362984"/>
              </a:xfrm>
              <a:prstGeom prst="rect">
                <a:avLst/>
              </a:prstGeom>
            </p:spPr>
            <p:txBody>
              <a:bodyPr wrap="none">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𝑅</m:t>
                        </m:r>
                      </m:e>
                      <m:sub>
                        <m:r>
                          <a:rPr lang="en-US" altLang="zh-CN" i="1">
                            <a:solidFill>
                              <a:srgbClr val="FF0000"/>
                            </a:solidFill>
                            <a:latin typeface="Cambria Math" panose="02040503050406030204" pitchFamily="18" charset="0"/>
                          </a:rPr>
                          <m:t>𝐼𝑆𝑆</m:t>
                        </m:r>
                        <m:r>
                          <a:rPr lang="en-US" altLang="zh-CN" b="0" i="1" smtClean="0">
                            <a:solidFill>
                              <a:srgbClr val="FF0000"/>
                            </a:solidFill>
                            <a:latin typeface="Cambria Math" panose="02040503050406030204" pitchFamily="18" charset="0"/>
                          </a:rPr>
                          <m:t>  </m:t>
                        </m:r>
                      </m:sub>
                    </m:sSub>
                    <m:r>
                      <a:rPr lang="zh-CN" altLang="en-US" i="1" smtClean="0">
                        <a:solidFill>
                          <a:srgbClr val="FF0000"/>
                        </a:solidFill>
                        <a:latin typeface="Cambria Math" panose="02040503050406030204" pitchFamily="18" charset="0"/>
                      </a:rPr>
                      <m:t>：</m:t>
                    </m:r>
                  </m:oMath>
                </a14:m>
                <a:r>
                  <a:rPr lang="en-US" altLang="zh-CN" sz="1200" dirty="0" smtClean="0"/>
                  <a:t>ISS</a:t>
                </a:r>
                <a:r>
                  <a:rPr lang="zh-CN" altLang="en-US" sz="1200" dirty="0" smtClean="0"/>
                  <a:t>的旋转矩阵</a:t>
                </a:r>
                <a:endParaRPr lang="zh-CN" altLang="en-US" sz="1200" dirty="0"/>
              </a:p>
            </p:txBody>
          </p:sp>
        </mc:Choice>
        <mc:Fallback xmlns="">
          <p:sp>
            <p:nvSpPr>
              <p:cNvPr id="32" name="矩形 31"/>
              <p:cNvSpPr>
                <a:spLocks noRot="1" noChangeAspect="1" noMove="1" noResize="1" noEditPoints="1" noAdjustHandles="1" noChangeArrowheads="1" noChangeShapeType="1" noTextEdit="1"/>
              </p:cNvSpPr>
              <p:nvPr/>
            </p:nvSpPr>
            <p:spPr>
              <a:xfrm>
                <a:off x="7477943" y="3955149"/>
                <a:ext cx="1846211" cy="362984"/>
              </a:xfrm>
              <a:prstGeom prst="rect">
                <a:avLst/>
              </a:prstGeom>
              <a:blipFill rotWithShape="0">
                <a:blip r:embed="rId18"/>
                <a:stretch>
                  <a:fillRect b="-11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514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012"/>
            <a:ext cx="7661189" cy="539967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7529383" y="107681"/>
                <a:ext cx="4193059" cy="6001643"/>
              </a:xfrm>
              <a:prstGeom prst="rect">
                <a:avLst/>
              </a:prstGeom>
            </p:spPr>
            <p:txBody>
              <a:bodyPr wrap="square">
                <a:spAutoFit/>
              </a:bodyPr>
              <a:lstStyle/>
              <a:p>
                <a:r>
                  <a:rPr lang="en-US" altLang="zh-CN" sz="1600" dirty="0" smtClean="0">
                    <a:solidFill>
                      <a:srgbClr val="FF0000"/>
                    </a:solidFill>
                  </a:rPr>
                  <a:t>1.</a:t>
                </a:r>
                <a:r>
                  <a:rPr lang="zh-CN" altLang="en-US" sz="1600" dirty="0" smtClean="0"/>
                  <a:t>时间延迟的分辨率设置为</a:t>
                </a:r>
                <a:r>
                  <a:rPr lang="en-US" altLang="zh-CN" sz="1600" dirty="0" smtClean="0"/>
                  <a:t>0.1 s</a:t>
                </a:r>
                <a:r>
                  <a:rPr lang="zh-CN" altLang="en-US" sz="1600" dirty="0" smtClean="0"/>
                  <a:t>，角度的分辨率分别为</a:t>
                </a:r>
                <a:r>
                  <a:rPr lang="en-US" altLang="zh-CN" sz="1600" dirty="0" smtClean="0"/>
                  <a:t>0.01◦</a:t>
                </a:r>
                <a:r>
                  <a:rPr lang="zh-CN" altLang="en-US" sz="1600" dirty="0" smtClean="0"/>
                  <a:t>和</a:t>
                </a:r>
                <a:r>
                  <a:rPr lang="en-US" altLang="zh-CN" sz="1600" dirty="0" smtClean="0"/>
                  <a:t>k1</a:t>
                </a:r>
                <a:r>
                  <a:rPr lang="zh-CN" altLang="en-US" sz="1600" dirty="0" smtClean="0"/>
                  <a:t>和</a:t>
                </a:r>
                <a:r>
                  <a:rPr lang="en-US" altLang="zh-CN" sz="1600" dirty="0" smtClean="0"/>
                  <a:t>k2</a:t>
                </a:r>
                <a:r>
                  <a:rPr lang="zh-CN" altLang="en-US" sz="1600" dirty="0" smtClean="0"/>
                  <a:t>分别为</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i="1">
                            <a:latin typeface="Cambria Math" panose="02040503050406030204" pitchFamily="18" charset="0"/>
                          </a:rPr>
                          <m:t>1</m:t>
                        </m:r>
                        <m:r>
                          <a:rPr lang="en-US" altLang="zh-CN" sz="1600" i="1" smtClean="0">
                            <a:latin typeface="Cambria Math" panose="02040503050406030204" pitchFamily="18" charset="0"/>
                          </a:rPr>
                          <m:t>0</m:t>
                        </m:r>
                      </m:e>
                      <m:sup>
                        <m:r>
                          <a:rPr lang="en-US" altLang="zh-CN" sz="1600" i="1">
                            <a:latin typeface="Cambria Math" panose="02040503050406030204" pitchFamily="18" charset="0"/>
                          </a:rPr>
                          <m:t>−</m:t>
                        </m:r>
                        <m:r>
                          <a:rPr lang="en-US" altLang="zh-CN" sz="1600" i="1" smtClean="0">
                            <a:latin typeface="Cambria Math" panose="02040503050406030204" pitchFamily="18" charset="0"/>
                          </a:rPr>
                          <m:t>1</m:t>
                        </m:r>
                        <m:r>
                          <a:rPr lang="en-US" altLang="zh-CN" sz="1600" i="1">
                            <a:latin typeface="Cambria Math" panose="02040503050406030204" pitchFamily="18" charset="0"/>
                          </a:rPr>
                          <m:t>1</m:t>
                        </m:r>
                      </m:sup>
                    </m:sSup>
                  </m:oMath>
                </a14:m>
                <a:r>
                  <a:rPr lang="zh-CN" altLang="en-US" sz="1600" dirty="0" smtClean="0"/>
                  <a:t>和</a:t>
                </a:r>
                <a14:m>
                  <m:oMath xmlns:m="http://schemas.openxmlformats.org/officeDocument/2006/math">
                    <m:sSup>
                      <m:sSupPr>
                        <m:ctrlPr>
                          <a:rPr lang="en-US" altLang="zh-CN" sz="1600" i="1" dirty="0" smtClean="0">
                            <a:latin typeface="Cambria Math" panose="02040503050406030204" pitchFamily="18" charset="0"/>
                          </a:rPr>
                        </m:ctrlPr>
                      </m:sSupPr>
                      <m:e>
                        <m:r>
                          <a:rPr lang="en-US" altLang="zh-CN" sz="1600" i="1" dirty="0">
                            <a:latin typeface="Cambria Math" panose="02040503050406030204" pitchFamily="18" charset="0"/>
                          </a:rPr>
                          <m:t>1</m:t>
                        </m:r>
                        <m:r>
                          <a:rPr lang="en-US" altLang="zh-CN" sz="1600" i="1" dirty="0" smtClean="0">
                            <a:latin typeface="Cambria Math" panose="02040503050406030204" pitchFamily="18" charset="0"/>
                          </a:rPr>
                          <m:t>0</m:t>
                        </m:r>
                      </m:e>
                      <m:sup>
                        <m:r>
                          <a:rPr lang="en-US" altLang="zh-CN" sz="1600" i="1" dirty="0">
                            <a:latin typeface="Cambria Math" panose="02040503050406030204" pitchFamily="18" charset="0"/>
                          </a:rPr>
                          <m:t>−</m:t>
                        </m:r>
                        <m:r>
                          <a:rPr lang="en-US" altLang="zh-CN" sz="1600" i="1" dirty="0" smtClean="0">
                            <a:latin typeface="Cambria Math" panose="02040503050406030204" pitchFamily="18" charset="0"/>
                          </a:rPr>
                          <m:t>1</m:t>
                        </m:r>
                        <m:r>
                          <a:rPr lang="en-US" altLang="zh-CN" sz="1600" i="1" dirty="0">
                            <a:latin typeface="Cambria Math" panose="02040503050406030204" pitchFamily="18" charset="0"/>
                          </a:rPr>
                          <m:t>8</m:t>
                        </m:r>
                      </m:sup>
                    </m:sSup>
                    <m:r>
                      <a:rPr lang="zh-CN" altLang="en-US" sz="1600" i="1" dirty="0">
                        <a:latin typeface="Cambria Math" panose="02040503050406030204" pitchFamily="18" charset="0"/>
                      </a:rPr>
                      <m:t>并</m:t>
                    </m:r>
                  </m:oMath>
                </a14:m>
                <a:r>
                  <a:rPr lang="zh-CN" altLang="en-US" sz="1600" dirty="0" smtClean="0"/>
                  <a:t>假定上述参数集后，使用等式（</a:t>
                </a:r>
                <a:r>
                  <a:rPr lang="en-US" altLang="zh-CN" sz="1600" dirty="0" smtClean="0"/>
                  <a:t>1</a:t>
                </a:r>
                <a:r>
                  <a:rPr lang="zh-CN" altLang="en-US" sz="1600" dirty="0" smtClean="0"/>
                  <a:t>）</a:t>
                </a:r>
                <a:r>
                  <a:rPr lang="en-US" altLang="zh-CN" sz="1600" dirty="0" smtClean="0"/>
                  <a:t>-</a:t>
                </a:r>
                <a:r>
                  <a:rPr lang="zh-CN" altLang="en-US" sz="1600" dirty="0" smtClean="0"/>
                  <a:t>（</a:t>
                </a:r>
                <a:r>
                  <a:rPr lang="en-US" altLang="zh-CN" sz="1600" dirty="0" smtClean="0"/>
                  <a:t>6</a:t>
                </a:r>
                <a:r>
                  <a:rPr lang="zh-CN" altLang="en-US" sz="1600" dirty="0" smtClean="0"/>
                  <a:t>）从</a:t>
                </a:r>
                <a:r>
                  <a:rPr lang="en-US" altLang="zh-CN" sz="1600" dirty="0" smtClean="0"/>
                  <a:t>DMSP</a:t>
                </a:r>
                <a:r>
                  <a:rPr lang="zh-CN" altLang="en-US" sz="1600" dirty="0" smtClean="0"/>
                  <a:t>图像</a:t>
                </a:r>
                <a:r>
                  <a:rPr lang="en-US" altLang="zh-CN" sz="1600" dirty="0" smtClean="0">
                    <a:solidFill>
                      <a:srgbClr val="FF0000"/>
                    </a:solidFill>
                  </a:rPr>
                  <a:t>(b)</a:t>
                </a:r>
                <a:r>
                  <a:rPr lang="zh-CN" altLang="en-US" sz="1600" dirty="0" smtClean="0"/>
                  <a:t>创建虚拟视图城市灯光图像</a:t>
                </a:r>
                <a:r>
                  <a:rPr lang="en-US" altLang="zh-CN" sz="1600" dirty="0" smtClean="0">
                    <a:solidFill>
                      <a:srgbClr val="FF0000"/>
                    </a:solidFill>
                  </a:rPr>
                  <a:t>(c)</a:t>
                </a:r>
                <a:r>
                  <a:rPr lang="zh-CN" altLang="en-US" sz="1600" dirty="0" smtClean="0"/>
                  <a:t>。</a:t>
                </a:r>
                <a:endParaRPr lang="en-US" altLang="zh-CN" sz="1600" dirty="0" smtClean="0"/>
              </a:p>
              <a:p>
                <a:r>
                  <a:rPr lang="en-US" altLang="zh-CN" sz="1600" dirty="0" smtClean="0">
                    <a:solidFill>
                      <a:srgbClr val="FF0000"/>
                    </a:solidFill>
                  </a:rPr>
                  <a:t>2.</a:t>
                </a:r>
                <a:r>
                  <a:rPr lang="zh-CN" altLang="en-US" sz="1600" dirty="0" smtClean="0"/>
                  <a:t>为了找到最佳参数集，计算了</a:t>
                </a:r>
                <a:r>
                  <a:rPr lang="en-US" altLang="zh-CN" sz="1600" dirty="0" smtClean="0"/>
                  <a:t>ISS</a:t>
                </a:r>
                <a:r>
                  <a:rPr lang="zh-CN" altLang="en-US" sz="1600" dirty="0" smtClean="0"/>
                  <a:t>图像中的城市照明位置</a:t>
                </a:r>
                <a:r>
                  <a:rPr lang="en-US" altLang="zh-CN" sz="1600" dirty="0" smtClean="0">
                    <a:solidFill>
                      <a:srgbClr val="FF0000"/>
                    </a:solidFill>
                  </a:rPr>
                  <a:t>(a)</a:t>
                </a:r>
                <a:r>
                  <a:rPr lang="zh-CN" altLang="en-US" sz="1600" dirty="0" smtClean="0"/>
                  <a:t>和虚拟图像中的城市照明位置</a:t>
                </a:r>
                <a:r>
                  <a:rPr lang="en-US" altLang="zh-CN" sz="1600" dirty="0" smtClean="0">
                    <a:solidFill>
                      <a:srgbClr val="FF0000"/>
                    </a:solidFill>
                  </a:rPr>
                  <a:t>(c)</a:t>
                </a:r>
                <a:r>
                  <a:rPr lang="zh-CN" altLang="en-US" sz="1600" dirty="0" smtClean="0"/>
                  <a:t>之间的平均距离。</a:t>
                </a:r>
                <a:endParaRPr lang="en-US" altLang="zh-CN" sz="1600" dirty="0" smtClean="0"/>
              </a:p>
              <a:p>
                <a:r>
                  <a:rPr lang="en-US" altLang="zh-CN" sz="1600" dirty="0" smtClean="0">
                    <a:solidFill>
                      <a:srgbClr val="FF0000"/>
                    </a:solidFill>
                  </a:rPr>
                  <a:t>3.</a:t>
                </a:r>
                <a:r>
                  <a:rPr lang="zh-CN" altLang="en-US" sz="1600" dirty="0" smtClean="0"/>
                  <a:t>此过程一直在参数空间上进行迭代，直到平均距离达到最小值为止。结果如图</a:t>
                </a:r>
                <a:r>
                  <a:rPr lang="en-US" altLang="zh-CN" sz="1600" dirty="0" smtClean="0">
                    <a:solidFill>
                      <a:srgbClr val="FF0000"/>
                    </a:solidFill>
                  </a:rPr>
                  <a:t>(d)</a:t>
                </a:r>
                <a:r>
                  <a:rPr lang="zh-CN" altLang="en-US" sz="1600" dirty="0" smtClean="0"/>
                  <a:t>显示。</a:t>
                </a:r>
                <a:endParaRPr lang="en-US" altLang="zh-CN" sz="1600" dirty="0" smtClean="0"/>
              </a:p>
              <a:p>
                <a:r>
                  <a:rPr lang="zh-CN" altLang="en-US" sz="1600" dirty="0" smtClean="0"/>
                  <a:t>共有七个未知参数，每个城市灯光都有二维信息。因此，至少要使用四个城市照明灯进行校准。</a:t>
                </a:r>
                <a:endParaRPr lang="en-US" altLang="zh-CN" sz="1600" dirty="0" smtClean="0"/>
              </a:p>
              <a:p>
                <a:r>
                  <a:rPr lang="zh-CN" altLang="en-US" sz="1600" dirty="0" smtClean="0"/>
                  <a:t>但是，为了进一步提高精度，我们使用了四个以上的城市照明灯。用于校准的城市灯光必须手动选择，但要从宽阔的区域内尽可能地选择尽可能小的城市灯光，以提高准确性。另外，为了评估参数的差异，我们使用在单张照片​​序列中拍摄的几张</a:t>
                </a:r>
                <a:r>
                  <a:rPr lang="en-US" altLang="zh-CN" sz="1600" dirty="0" smtClean="0"/>
                  <a:t>ISS</a:t>
                </a:r>
                <a:r>
                  <a:rPr lang="zh-CN" altLang="en-US" sz="1600" dirty="0" smtClean="0"/>
                  <a:t>图像进行校准。请注意，每个</a:t>
                </a:r>
                <a:r>
                  <a:rPr lang="en-US" altLang="zh-CN" sz="1600" dirty="0" smtClean="0"/>
                  <a:t>ISS</a:t>
                </a:r>
                <a:r>
                  <a:rPr lang="zh-CN" altLang="en-US" sz="1600" dirty="0" smtClean="0"/>
                  <a:t>图像包含一组不同的城市灯光，因此用于校准的城市灯光组合在每种情况下都不同。由于</a:t>
                </a:r>
                <a:r>
                  <a:rPr lang="en-US" altLang="zh-CN" sz="1600" dirty="0" smtClean="0"/>
                  <a:t>ISS</a:t>
                </a:r>
                <a:r>
                  <a:rPr lang="zh-CN" altLang="en-US" sz="1600" dirty="0" smtClean="0"/>
                  <a:t>的位置和方向是时间的函数，因此在整个序列中仅使用单个参数集就足够了。因此，使用最小化平均距离的参数集来映射序列中的所有照片。</a:t>
                </a:r>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7529383" y="107681"/>
                <a:ext cx="4193059" cy="6001643"/>
              </a:xfrm>
              <a:prstGeom prst="rect">
                <a:avLst/>
              </a:prstGeom>
              <a:blipFill rotWithShape="0">
                <a:blip r:embed="rId3"/>
                <a:stretch>
                  <a:fillRect l="-727" t="-508" r="-2762" b="-203"/>
                </a:stretch>
              </a:blipFill>
            </p:spPr>
            <p:txBody>
              <a:bodyPr/>
              <a:lstStyle/>
              <a:p>
                <a:r>
                  <a:rPr lang="zh-CN" altLang="en-US">
                    <a:noFill/>
                  </a:rPr>
                  <a:t> </a:t>
                </a:r>
              </a:p>
            </p:txBody>
          </p:sp>
        </mc:Fallback>
      </mc:AlternateContent>
      <p:sp>
        <p:nvSpPr>
          <p:cNvPr id="6" name="文本框 5">
            <a:extLst>
              <a:ext uri="{FF2B5EF4-FFF2-40B4-BE49-F238E27FC236}">
                <a16:creationId xmlns="" xmlns:a16="http://schemas.microsoft.com/office/drawing/2014/main" id="{615276BE-E577-44D6-8577-4D7F04A43192}"/>
              </a:ext>
            </a:extLst>
          </p:cNvPr>
          <p:cNvSpPr txBox="1"/>
          <p:nvPr/>
        </p:nvSpPr>
        <p:spPr>
          <a:xfrm>
            <a:off x="-132923" y="0"/>
            <a:ext cx="3478828" cy="646327"/>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en-US" altLang="zh-CN" sz="3600" b="1" dirty="0" smtClean="0">
                <a:solidFill>
                  <a:srgbClr val="002060"/>
                </a:solidFill>
                <a:latin typeface="微软雅黑" panose="020B0503020204020204" pitchFamily="34" charset="-122"/>
                <a:ea typeface="微软雅黑" panose="020B0503020204020204" pitchFamily="34" charset="-122"/>
              </a:rPr>
              <a:t>3.</a:t>
            </a:r>
            <a:r>
              <a:rPr lang="zh-CN" altLang="en-US" sz="3600" b="1" dirty="0" smtClean="0">
                <a:solidFill>
                  <a:srgbClr val="002060"/>
                </a:solidFill>
                <a:latin typeface="微软雅黑" panose="020B0503020204020204" pitchFamily="34" charset="-122"/>
                <a:ea typeface="微软雅黑" panose="020B0503020204020204" pitchFamily="34" charset="-122"/>
              </a:rPr>
              <a:t>数据处理方法</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96715" y="1005016"/>
            <a:ext cx="748923" cy="369332"/>
          </a:xfrm>
          <a:prstGeom prst="rect">
            <a:avLst/>
          </a:prstGeom>
          <a:noFill/>
        </p:spPr>
        <p:txBody>
          <a:bodyPr wrap="none" rtlCol="0">
            <a:spAutoFit/>
          </a:bodyPr>
          <a:lstStyle/>
          <a:p>
            <a:r>
              <a:rPr lang="en-US" altLang="zh-CN" dirty="0" smtClean="0">
                <a:solidFill>
                  <a:srgbClr val="FF0000"/>
                </a:solidFill>
              </a:rPr>
              <a:t>DMSP</a:t>
            </a:r>
            <a:endParaRPr lang="zh-CN" altLang="en-US" dirty="0">
              <a:solidFill>
                <a:srgbClr val="FF0000"/>
              </a:solidFill>
            </a:endParaRPr>
          </a:p>
        </p:txBody>
      </p:sp>
      <p:sp>
        <p:nvSpPr>
          <p:cNvPr id="8" name="文本框 7"/>
          <p:cNvSpPr txBox="1"/>
          <p:nvPr/>
        </p:nvSpPr>
        <p:spPr>
          <a:xfrm>
            <a:off x="1606491" y="1005016"/>
            <a:ext cx="453970" cy="369332"/>
          </a:xfrm>
          <a:prstGeom prst="rect">
            <a:avLst/>
          </a:prstGeom>
          <a:noFill/>
        </p:spPr>
        <p:txBody>
          <a:bodyPr wrap="none" rtlCol="0">
            <a:spAutoFit/>
          </a:bodyPr>
          <a:lstStyle/>
          <a:p>
            <a:r>
              <a:rPr lang="en-US" altLang="zh-CN" dirty="0" smtClean="0">
                <a:solidFill>
                  <a:srgbClr val="FF0000"/>
                </a:solidFill>
              </a:rPr>
              <a:t>ISS</a:t>
            </a:r>
            <a:endParaRPr lang="zh-CN" altLang="en-US" dirty="0">
              <a:solidFill>
                <a:srgbClr val="FF0000"/>
              </a:solidFill>
            </a:endParaRPr>
          </a:p>
        </p:txBody>
      </p:sp>
      <p:sp>
        <p:nvSpPr>
          <p:cNvPr id="9" name="文本框 8"/>
          <p:cNvSpPr txBox="1"/>
          <p:nvPr/>
        </p:nvSpPr>
        <p:spPr>
          <a:xfrm>
            <a:off x="3687151" y="107681"/>
            <a:ext cx="3974038" cy="646331"/>
          </a:xfrm>
          <a:prstGeom prst="rect">
            <a:avLst/>
          </a:prstGeom>
          <a:noFill/>
        </p:spPr>
        <p:txBody>
          <a:bodyPr wrap="square" rtlCol="0">
            <a:spAutoFit/>
          </a:bodyPr>
          <a:lstStyle/>
          <a:p>
            <a:r>
              <a:rPr lang="zh-CN" altLang="en-US" sz="1200" dirty="0" smtClean="0"/>
              <a:t>国防气象卫星计划（</a:t>
            </a:r>
            <a:r>
              <a:rPr lang="en-US" altLang="zh-CN" sz="1200" dirty="0" smtClean="0"/>
              <a:t>DMSP</a:t>
            </a:r>
            <a:r>
              <a:rPr lang="zh-CN" altLang="en-US" sz="1200" dirty="0" smtClean="0"/>
              <a:t>）卫星的操作线扫描系统（</a:t>
            </a:r>
            <a:r>
              <a:rPr lang="en-US" altLang="zh-CN" sz="1200" dirty="0" smtClean="0"/>
              <a:t>OLS</a:t>
            </a:r>
            <a:r>
              <a:rPr lang="zh-CN" altLang="en-US" sz="1200" dirty="0" smtClean="0"/>
              <a:t>）传感器捕获的城市灯光图像（版本</a:t>
            </a:r>
            <a:r>
              <a:rPr lang="en-US" altLang="zh-CN" sz="1200" dirty="0" smtClean="0"/>
              <a:t>4 DMSP-OLS</a:t>
            </a:r>
            <a:r>
              <a:rPr lang="zh-CN" altLang="en-US" sz="1200" dirty="0" smtClean="0"/>
              <a:t>夜间灯光时间序列，</a:t>
            </a:r>
            <a:r>
              <a:rPr lang="en-US" altLang="zh-CN" sz="1200" dirty="0" smtClean="0"/>
              <a:t>2015</a:t>
            </a:r>
            <a:r>
              <a:rPr lang="zh-CN" altLang="en-US" sz="1200" dirty="0" smtClean="0"/>
              <a:t>年）作为城市灯光位置的参考</a:t>
            </a:r>
            <a:r>
              <a:rPr lang="zh-CN" altLang="en-US" sz="1200" dirty="0"/>
              <a:t>。</a:t>
            </a:r>
          </a:p>
        </p:txBody>
      </p:sp>
    </p:spTree>
    <p:extLst>
      <p:ext uri="{BB962C8B-B14F-4D97-AF65-F5344CB8AC3E}">
        <p14:creationId xmlns:p14="http://schemas.microsoft.com/office/powerpoint/2010/main" val="336997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1487</Words>
  <Application>Microsoft Office PowerPoint</Application>
  <PresentationFormat>宽屏</PresentationFormat>
  <Paragraphs>140</Paragraphs>
  <Slides>12</Slides>
  <Notes>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等线</vt:lpstr>
      <vt:lpstr>宋体</vt:lpstr>
      <vt:lpstr>微软雅黑</vt:lpstr>
      <vt:lpstr>Arial</vt:lpstr>
      <vt:lpstr>Calibri</vt:lpstr>
      <vt:lpstr>Calibri Light</vt:lpstr>
      <vt:lpstr>Cambria Math</vt:lpstr>
      <vt:lpstr>Eras Light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48</cp:revision>
  <dcterms:created xsi:type="dcterms:W3CDTF">2020-10-13T03:55:53Z</dcterms:created>
  <dcterms:modified xsi:type="dcterms:W3CDTF">2020-10-15T13:18:19Z</dcterms:modified>
</cp:coreProperties>
</file>